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East Asia was on the downside of the Malthusian cycle when western Europe erupted into the eastern Pacific in the 1800s: populous, with many ingenious and efficient non-machine technologies for squeezing output out of very limited resources, but desperately poor. “The West” brought machine technologies and the global market. It also brought a measure of contempt for east Asian civilizations. Nearly all western observers thought the idea that the Mysterious East might catch up to the north Atlantic in any reasonable historical timeframe was absolutely ludicrous. </a:t>
            </a:r>
          </a:p>
          <a:p>
            <a:pPr/>
          </a:p>
          <a:p>
            <a:pPr/>
            <a:r>
              <a:t>Malthusian poverty meant no domestic middle-class to demand domestic manufactures, and productivity levels in Asia were hopeless as far as manufactured exports were concerned. The military and political power gradient vis-à-vis the north Atlantic meant no ability to impose tariffs, even had a domestic middle class on whose demand one might be able to build a community of engineering practice and progress existed. The lack of a powerful domestic bourgeoisie meant rule by princes for whom broad-based economic growth was simply not a priority. And in general a “Confucian” religious orientation meant that right orientation was more important than the rationalization of techniques and methods. </a:t>
            </a:r>
          </a:p>
          <a:p>
            <a:pPr/>
          </a:p>
          <a:p>
            <a:pPr/>
            <a:r>
              <a:t>As Melissa Dale says: If we were sitting here in the 1950s, we would not have predicted anything like east Asia’s miracles. </a:t>
            </a:r>
          </a:p>
          <a:p>
            <a:pPr/>
          </a:p>
          <a:p>
            <a:pPr/>
            <a:r>
              <a:t>Yet we have had four: first the early industrialization of Japan, then the extraordinary drive of Japan to global north status from 1950 to 1975, then the four east Asian tigers, and now coastal China.</a:t>
            </a:r>
          </a:p>
          <a:p>
            <a:pPr/>
          </a:p>
          <a:p>
            <a:pPr/>
            <a:r>
              <a:t>All that surprises: As Melissa Dell says: As of 1950 the smart western money was that the Philippines was much more likely than even Japan to rapidly obtain global north status. The Philippines had the highest rates of education in Asia. The Philippines had the highest rates of indigenous entrepreneurship. In the Philippines head it's healthcare sector and other close economic links with America.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How do we think about thet state’s role here? Some ideal types: Evans discusses the roles that developmental or intermediate states might play in fostering industrial transformation: 1. The state as regulator. 2. The state as producer. 3. The state as midwife: providing incentives for private enterprises to enter a new sector. 4. The state as gardener: after bringing entrepreneurial groups into a sector, the state further nurtures and promotes them. Central to Evan’s argument is that combinations of 3) and 4) tend to be more effective than combinations of 1) and 2).</a:t>
            </a:r>
          </a:p>
          <a:p>
            <a:pPr/>
          </a:p>
          <a:p>
            <a:pPr/>
            <a:r>
              <a:t>Evans argues that the regulatory state and the producer state arise from negative conceptions of the private sector:</a:t>
            </a:r>
          </a:p>
          <a:p>
            <a:pPr/>
          </a:p>
          <a:p>
            <a:pPr/>
            <a:r>
              <a:t>(1) State as regulator is most universal.􏰀 While regulation may be important, Evans argues that it is not particularly likely to promote economic transformation. Rather the state as regulator becomes preoccupied with policing.</a:t>
            </a:r>
          </a:p>
          <a:p>
            <a:pPr/>
          </a:p>
          <a:p>
            <a:pPr/>
            <a:r>
              <a:t>(2) The state as producer. All states act as a producer of some goods—i.e. roads, the water supply, etc. Public goods produced by the state complement private investments. Some states go further, engaging in productive activities in ways that compete with or replace private producers.􏰀 There are some examples where state production is successful—i.e. steel in Korea—where there were no private enterprises likely to create this industry, which in turn had strong linkage effects to many other private industries.􏰀 However, the state as producer is a very risky strategy.􏰀 SOEs have an expansionary logic. Even if initially justified in a specific sector, they tend to expand to areas where they are not competitive.</a:t>
            </a:r>
          </a:p>
          <a:p>
            <a:pPr/>
          </a:p>
          <a:p>
            <a:pPr/>
            <a:r>
              <a:t>Evans argues that the regulatory state and the producer state arise from negative conceptions of the private sector, and that greater optimism about the vitality of private capital leads to different roles:</a:t>
            </a:r>
          </a:p>
          <a:p>
            <a:pPr/>
          </a:p>
          <a:p>
            <a:pPr/>
            <a:r>
              <a:t>(3) Instead of substituting itself for private entrepreneurs, the state could assist in the emergence of new entrepreneurial groups and encourage existing entrepreneurs to engage in more challenging endeavors. This idea was articulated decades ago by Hirschman. In the US, the role was perfomed par excellence by DARPA.</a:t>
            </a:r>
          </a:p>
          <a:p>
            <a:pPr/>
          </a:p>
          <a:p>
            <a:pPr/>
            <a:r>
              <a:t>The role of midwife entails reducing the risk and uncertainty associated with entering a new sector or method of production. This could take the form of infant industry protection, providing subsidies and tax incentives, or inducing international capital to invest in a sector. This role can be more difficult if the transformation task is daunting or the existing entrepreneurial class is small.</a:t>
            </a:r>
          </a:p>
          <a:p>
            <a:pPr/>
          </a:p>
          <a:p>
            <a:pPr/>
            <a:r>
              <a:t>(4) The state as gardener.􏰀 Once there are firms in a sector, they may need further encouragement and assistance to remain competitive as the sector advances.􏰀 Gardening could take the form of setting up incentives for firms to expand into technically challenging areas of the sector, or the state could take over riskier complementary tasks, like R&amp;D, which are necessary for moving forward but may pay off only in the long-run. </a:t>
            </a:r>
          </a:p>
          <a:p>
            <a:pPr/>
          </a:p>
          <a:p>
            <a:pPr/>
            <a:r>
              <a:t>Gardening is in some ways easier than midwifery because there are already private firms in the sector to work with. It is more demanding for the same reason: the existence of a directly interested private sector increases the risk for state capture.</a:t>
            </a:r>
          </a:p>
          <a:p>
            <a:pPr/>
          </a:p>
          <a:p>
            <a:pPr/>
            <a:r>
              <a:t>Evans argues that the appropriate combination of these roles varies by the characteristics of an industrial sector. The prevalence of SOEs, for example, varies very widely. SOEs are common in steel and minerals—across a variety of countries—but rare in textiles. They are rarely successful in heavy metallurgy and mining. But states do not even try in textiles. States are most likely to be producers when entry barriers are high and when the technology is not closely held by a few global firms. </a:t>
            </a:r>
          </a:p>
          <a:p>
            <a:pPr/>
          </a:p>
          <a:p>
            <a:pPr/>
            <a:r>
              <a:t>What are the rules? There are no rules! It depends!!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If you are like me, you may be suspicious at this point…: Is This All Just B-School Blather? </a:t>
            </a:r>
          </a:p>
          <a:p>
            <a:pPr/>
          </a:p>
          <a:p>
            <a:pPr/>
            <a:r>
              <a:t>What is B-school blather? A combination of generalities, tautologies, and utopian demands. “Everything will work fine if you just do things right”. B school blather is someone pretending to speak with authority who actually has absolutely no clue as to how things work on the ground, or what one should do next, or what one should even do first, in order to accomplish the task. Embed your bureaucracy in the society, but still have it be autonomous? Have your bureaucracy be independent, and yet closely linked via social networks, education, and ideology to the other power brokers of society? This sounds a lot like: "just do it! And do it right!" In what conception of the world is this helpful?</a:t>
            </a:r>
          </a:p>
          <a:p>
            <a:pPr/>
          </a:p>
          <a:p>
            <a:pPr/>
            <a:r>
              <a:t>I think we can put more meat on the bones here if we focus, instead, on what to avoid: Abandon all hope of running a successful developmental-state industrial policy if:</a:t>
            </a:r>
          </a:p>
          <a:p>
            <a:pPr/>
          </a:p>
          <a:p>
            <a:pPr/>
            <a:r>
              <a:t>* You have landlords (or some other parasitic class interpenetrated with those from whose ranks your bureaucrats are drawn): then you are doomed, because the more effective your government’s ability to use levers of state power, the more the distribution of income and wealth will be frozen into a form pleasing to your anti-developmental current upper class. You need to start with a remarkably equal and definitely not inherited-inequality distribution of income and wealth. If you do not start there, abandon all hope.</a:t>
            </a:r>
          </a:p>
          <a:p>
            <a:pPr/>
            <a:r>
              <a:t>* You do not have an ideology of economic development shared by your elite: if your elite judge each other by, say, how rich they get and do not judge each other by whether they have contributed to society’s growth mission, abandon all hope.</a:t>
            </a:r>
          </a:p>
          <a:p>
            <a:pPr/>
            <a:r>
              <a:t>* You do not have an effective educational system for training and an effective examination system for selecting your bureaucrats. If your bureaucrats cannot outsmart the private sector and foreign managers whom they are attempting to regulate, outproduce, midwife, or garden, abandon all hope.</a:t>
            </a:r>
          </a:p>
          <a:p>
            <a:pPr/>
            <a:r>
              <a:t>* You do not have an ideology in which government service is a high prestige occupation. If your best and your brightest do not regard government service as a good thing to do, abandon all hope.</a:t>
            </a:r>
          </a:p>
          <a:p>
            <a:pPr/>
            <a:r>
              <a:t>* You do not have a firm and reality-based conception of what industrial structure you want your country to develop into. If you cannot point to another country, and say: we want to become like them, and here are the first stage investments and capabilities we need to develop to do so—if you cannot do that, abandon all hope.</a:t>
            </a:r>
          </a:p>
          <a:p>
            <a:pPr/>
            <a:r>
              <a:t>* You do not have the factor-mobilization prerequisites—the power to mobilize savings for investment, to massively upgrade the technical education level of your population, to move people out of low productivity into high productivity occupations, to build the infrastructure and the links to global value chains. If you do not have the factor mobilization prerequisites to make a success of industrial policy, abandon all hope.</a:t>
            </a:r>
          </a:p>
          <a:p>
            <a:pPr/>
            <a:r>
              <a:t>* You do not have access to the markets that will buy at a price that will cover your costs the goods you produce if your industrial policy is successful. If world markets are not open to you and you have to rely on domestic demand from a poor population, abandon all hope.</a:t>
            </a:r>
          </a:p>
          <a:p>
            <a:pPr/>
            <a:r>
              <a:t>* You do not have the power to judge which private businesses are successful and need to be fertilized, and which are unsuccessful and need to be pruned back. The best way to do this is to lower the value of your currency and then watch which of your firms are successful exporters—to use foreign countries markets’ as devices for telling you who is making high-quality goods at a reasonable price. But you have to do this somehow. If you cannot measure where you are succeeding, abandon all hope.</a:t>
            </a:r>
          </a:p>
          <a:p>
            <a:pPr/>
          </a:p>
          <a:p>
            <a:pPr/>
            <a:r>
              <a:t>With respect to this last, in some ways the best of all possible industrial policies is an undervalued currency, access to global markets, and an ability to build infrastucture.</a:t>
            </a:r>
          </a:p>
          <a:p>
            <a:pPr/>
          </a:p>
          <a:p>
            <a:pPr/>
            <a:r>
              <a:t>But what to do once you have abandoned hope? Then, if you cannot run a developmental state, your only hope is the neoliberal bet—shrink the state and integrate into the global economy. It is a low odds bet; it is counsel of despair. But there is little as destructive as state-led development led by an anti-developmental state.</a:t>
            </a:r>
          </a:p>
          <a:p>
            <a:pPr/>
          </a:p>
          <a:p>
            <a:pPr/>
            <a:r>
              <a:t>Or you could try the long, hard, difficult task of building the preconditions for a developmental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What were the proximate causes of the east Asian miracles? Briefly, factor accumulation and technology transfer. </a:t>
            </a:r>
          </a:p>
          <a:p>
            <a:pPr/>
          </a:p>
          <a:p>
            <a:pPr/>
            <a:r>
              <a:t>These economies grew in no small part through intensive factor accumulation: Education expanded massively. Their savings rates were the highest in the world. Hours worked were quite high. There was an extremely rapid transfer of workers from the farm to the city, and from low marginal value agriculture to constant and higher marginal value manufacturing.</a:t>
            </a:r>
          </a:p>
          <a:p>
            <a:pPr/>
          </a:p>
          <a:p>
            <a:pPr/>
            <a:r>
              <a:t>Where did the demand for manufactured goods come from? Initially, in Meiji and post-Meiji Japan, from the state: The focus was on revering the emperor and expelling the barbarians, which required building a rich country that could build a strong army. The revenues of the aristocratic samurai class were confiscated by the state, and the samurai bought off by government bonds, the value of which was then inflated away. The government revenues were then used to fund the building of roads and factories. Later on, the growing Japanese middle class played a key role in demand.</a:t>
            </a:r>
          </a:p>
          <a:p>
            <a:pPr/>
          </a:p>
          <a:p>
            <a:pPr/>
            <a:r>
              <a:t>After World War II—in Japan and in the four east Asian tigers—it was a combination of the opening world economy, and what Yingyi Qian and I call “neocolonial origins of comparative development”: It was very important for a United States fighting the Cold War that that part of east Asia that was in the “Free World” be prosperous and be seen to be prosperous. Thus export-oriented development strategies that would and did have run into nasty quota buzzsaws when pursued by Latin American and south Asian countries were welcomed when the exports came from east Asia. The United States was thus the importer of last resort for the east Asian development model.</a:t>
            </a:r>
          </a:p>
          <a:p>
            <a:pPr/>
          </a:p>
          <a:p>
            <a:pPr/>
            <a:r>
              <a:t>This openness to exports channel was then amplified and reinforced by the Bush 41 and Clinton administration's decisions, even after the Tien an Men Square massacre, to hug China close: Generate as much contact as possible, economic, social, intellectual, and ideological, between the United States and the rising potential superpower across the ocean to the west. That seemed to provide the best road to a prosperous and peaceful 21st-century. That, after all had been Britain’s strategy over 1860-1945 with the then-rising potential superpower across the ocean to the west that was the United States. In Britain’s case, that strategy had been very successful.</a:t>
            </a:r>
          </a:p>
          <a:p>
            <a:pPr/>
          </a:p>
          <a:p>
            <a:pPr/>
            <a:r>
              <a:t>Thus China's accession to the WTO and Chinese imports were greatly welcomed. Then came the decision of the Bush 43 government of the 2000s that its highest economic policy priority was a tax cut for the rich, funded by deficit spending and large-scale borrowing from China. That then carried with it the massive import flood of the China Shock, which was the real-side economy counterpart of the financial flows. That was the icing on the cake in making possible the coastal China growth miracle that has produced China’s state capitalism with Chinese characteristics (and utopian socialist aspirations).</a:t>
            </a:r>
          </a:p>
          <a:p>
            <a:pPr/>
          </a:p>
          <a:p>
            <a:pPr/>
            <a:r>
              <a:t>Yet east Asian also managed the important tasks of: getting institutions and incentives right; succeeding at large-scale technology transfer; avoiding rent-seeking and other elite-corruption political economy traps.</a:t>
            </a:r>
          </a:p>
          <a:p>
            <a:pPr/>
          </a:p>
          <a:p>
            <a:pPr/>
            <a:r>
              <a:t>Some people have argued that the large role played by factor mobilization makes the term “miracle” a misnomer. But that factor mobilization is a key is obvious. And lots of other places didn’t grow: were unable to do the factor accumulation. People need to have the right incentives to invest large shares of their incomes and to participate intensively in the labor force. That industrialization still hasn’t spread to many parts of the world suggests that creating and maintaining these incentives is no easy task.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What are the hypotheses for east Asia’s miracles? Remember: the geographical concentration of these economic miracles strongly suggests that saying “each country (and era) was different” will not cut it. There is something in the air, in the water, in the soil, found throughout east Asia that has made its economic experience very different from other places outside the global north. A good hypothesis will have to fit with the Japanese and the coastal China miracles as well as with the “four tigers” experience.</a:t>
            </a:r>
          </a:p>
          <a:p>
            <a:pPr/>
          </a:p>
          <a:p>
            <a:pPr/>
            <a:r>
              <a:t>There have been a large number of explanatory hypotheses proposed:</a:t>
            </a:r>
          </a:p>
          <a:p>
            <a:pPr/>
          </a:p>
          <a:p>
            <a:pPr/>
            <a:r>
              <a:t>* Japanese colonial policy—Japan is the seed from which all of the miracles grew, through its influence first on its colonial empire, and then through Taiwan’s influence on south costal China.</a:t>
            </a:r>
          </a:p>
          <a:p>
            <a:pPr/>
            <a:r>
              <a:t>* The extraordinarily low level of inequality: Japan’s decapitation of its landlord samurai class meant that the poison of internal colonization by a hereditary landlord elite with all of its negative political economy consequences did not happen. Then Japan’s conquest of south Korea and Taiwan decapitated their landlord elites. Then the purge of Japanese collaborators did it again. Mao’s PLA did it in China. And so all east Asian economies have a social class that is (a) educated but (b) poor and propertyless, hence (c) interested in entrepreneurship and enterprise—in creative destruction and economic growth—rather than (d) in holding on to what they have and producing stagnation as a result.</a:t>
            </a:r>
          </a:p>
          <a:p>
            <a:pPr/>
            <a:r>
              <a:t>* Neocolonial origins: any country could have done what east Asia did had they been allowed to craft smart tariffs to protect domestic industries in which they could build a community of engineering practice and acquire a comparative advantage, while at the same time having the freedom to export to the global north. But, outside of east Asia, the global north demanded that you pick one or the other: abandon domestic protection, even smart protection, if you wanted access to global north demand for manufactures.</a:t>
            </a:r>
          </a:p>
          <a:p>
            <a:pPr/>
            <a:r>
              <a:t>* Simply that leaders matter: the Meiji reformers, those who rose to the top of Japanese politics after WWII, the brutal but effective Park Chung Hee and his successors, the KMT in Taiwan, and Deng Xiaoping and his successors, plus Lee Kuan Yoo were remarkable men whom east Asia was lucky to see.</a:t>
            </a:r>
          </a:p>
          <a:p>
            <a:pPr/>
            <a:r>
              <a:t>* And, last, that east Asia somehow had the state capacity to run a developmental state: to have trade and industrial policy crafted to boost growth massively, as happened earlier with Germany and America’s “Hamiltonian system”, but to a much greater and more effective degreee.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Let’s focus on state capacity and industrial policy</a:t>
            </a:r>
          </a:p>
          <a:p>
            <a:pPr/>
          </a:p>
          <a:p>
            <a:pPr/>
            <a:r>
              <a:t>I was tempted—and I am sure Melissa Dell was tempted—to assign all of Peter Evans’s book Embedded Autonomy. It is great. But ars longa, vita brevis.</a:t>
            </a:r>
          </a:p>
          <a:p>
            <a:pPr/>
          </a:p>
          <a:p>
            <a:pPr/>
            <a:r>
              <a:t>Evans starts with the observation that “Industrial policy” was a success in east Asia, and a bad failure elsewhere.</a:t>
            </a:r>
          </a:p>
          <a:p>
            <a:pPr/>
          </a:p>
          <a:p>
            <a:pPr/>
            <a:r>
              <a:t>Actually, that is not quite true. We see premonitions of the east Asian post-WWII successful model in pre-WWI Germany, in Hamiltonian America, and in Meiji Japan.</a:t>
            </a:r>
          </a:p>
          <a:p>
            <a:pPr/>
          </a:p>
          <a:p>
            <a:pPr/>
            <a:r>
              <a:t>Evans bets that to understand why, we need to focus on the state. Melissa Dell calls out this passage: Evans writes:</a:t>
            </a:r>
          </a:p>
          <a:p>
            <a:pPr/>
          </a:p>
          <a:p>
            <a:pPr/>
            <a:r>
              <a:t>&gt;“Until less hierarchical ways of avoiding a Hobbesian world are discovered, the state lies at the center of solutions to the problem of order... the contradiction between the ineradicable necessity of the state in contemporary social life and the grating imperfection with which states perform is a fundamental source of frustration. Dreams of cannibalizing bureaucrats are one response. Analyzing what makes some states more effective than others offers less immediate satisfaction but should be more useful in the long run…</a:t>
            </a:r>
          </a:p>
          <a:p>
            <a:pPr/>
          </a:p>
          <a:p>
            <a:pPr/>
            <a:r>
              <a:t>Successful economies need rules—for property, for exchange, for the provision of public goods. Laissez faire will not cut it—too many externalities. That India was ruled by Britain under laissez-faire presumptions about policy for a century and yet in 1950 was as poor as it had been in 1850 should be enough to get anyone who holds that laissez-faire and laissez-faire alone is necessary, sufficient, and unique for successful economic growth laughed out of the room.</a:t>
            </a:r>
          </a:p>
          <a:p>
            <a:pPr/>
          </a:p>
          <a:p>
            <a:pPr/>
            <a:r>
              <a:t>Attempts to dismantle the state risk perverse consequences: communist revolutionaries who fought to install a system that would make the state “wither away” ended up constructing extremely repressive states.</a:t>
            </a:r>
          </a:p>
          <a:p>
            <a:pPr/>
          </a:p>
          <a:p>
            <a:pPr/>
            <a:r>
              <a:t>20th century states are a key to different paths of historical development. One of the few universals of the 20th century is the increasingly pervasive influence of the state. It is a necessary part of society and we should study how to make it better.</a:t>
            </a:r>
          </a:p>
          <a:p>
            <a:pPr/>
          </a:p>
          <a:p>
            <a:pPr/>
            <a:r>
              <a:t>Key for quetions of economic development is how the state can succeed or fail at promoting industrial growth. Evan’s book looks at IT industries in three countries, Brazil, India, and Korea, during the 1970s and 1980s.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Consider the state and the international economic order.</a:t>
            </a:r>
          </a:p>
          <a:p>
            <a:pPr/>
          </a:p>
          <a:p>
            <a:pPr/>
            <a:r>
              <a:t>Comparative advantage is dynamic: Comparative advantage is not just about natural endowments, but also about social and political institutions. State involvement is a determinant of what niche a country ends up occupying in the international division of labor. States with transformative aspirations are typically looking to participate in “leading sectors”. Efforts to reshape participation in the global economy are interesting because—while there are examples of success—they also often highlight the limits of what states can achieve.</a:t>
            </a:r>
          </a:p>
          <a:p>
            <a:pPr/>
          </a:p>
          <a:p>
            <a:pPr/>
            <a:r>
              <a:t>A key argument in Evan’s book is that it’s more important to ask “what kind” of state involvement than to ask “how much”. India, Brazil, and Korea are very different contexts. Nevertheless, state involvement in industrial transformation in all three economies is undeniable.􏰀 These countries provide a stark illustration of why asking about the types of interventions undertaken is imperative.</a:t>
            </a:r>
          </a:p>
          <a:p>
            <a:pPr/>
          </a:p>
          <a:p>
            <a:pPr/>
            <a:r>
              <a:t>At one pole, predatory states extract so much otherwise investable surplus—while providing so few public goods in return—that they impede economic transformation. </a:t>
            </a:r>
          </a:p>
          <a:p>
            <a:pPr/>
          </a:p>
          <a:p>
            <a:pPr/>
            <a:r>
              <a:t>To sharpen ideas, let us look for the moment at the the archetypal predatory state: the DRC. Evans argues that “everything is for sale”; marketization and personalism dominate society-state relations rather than predictable, rule-governed bureaucratic behavior, which makes it foolhardy to make long-run investments. </a:t>
            </a:r>
          </a:p>
          <a:p>
            <a:pPr/>
          </a:p>
          <a:p>
            <a:pPr/>
            <a:r>
              <a:t>The absence of bureaucracy is central to the DRC’s problems: </a:t>
            </a:r>
          </a:p>
          <a:p>
            <a:pPr/>
          </a:p>
          <a:p>
            <a:pPr/>
            <a:r>
              <a:t>&gt;”rule-governed behavior immersed in a larger structure of careers that creates commitment to corporate goals is notably in absence. The only semblance of corporate cohesion centers on the state’s repressive capacity, and even that teeters on incoherence…”</a:t>
            </a:r>
          </a:p>
          <a:p>
            <a:pPr/>
            <a:r>
              <a:t>􏰀</a:t>
            </a:r>
          </a:p>
          <a:p>
            <a:pPr/>
            <a:r>
              <a:t>The state works to actively disorganize civil society; it is not that the state has weak ties with civil society that prevent joint transformative projects, but rather that the state actively prevents the emergence of social groups that might have an interest in transformation, which would creatively destroy the power and the incomes of the rulers.</a:t>
            </a:r>
          </a:p>
          <a:p>
            <a:pPr/>
          </a:p>
          <a:p>
            <a:pPr/>
            <a:r>
              <a:t>Developmental states foster long term entrepreneurial orientation amongst private elites by increasing incentives to engage in transformative investments and lowering risks. These states are not immune to cronyism and corruption, but on balance the consequences of their actions promote rather than impede transformation.</a:t>
            </a:r>
          </a:p>
          <a:p>
            <a:pPr/>
          </a:p>
          <a:p>
            <a:pPr/>
            <a:r>
              <a:t>Evan’s goal is to link obvious variation in the outcomes of the state to underlying variations in state structures and state-society relations. He uses a comparative institutional approach.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Developmental states and embedded autonomy</a:t>
            </a:r>
          </a:p>
          <a:p>
            <a:pPr/>
          </a:p>
          <a:p>
            <a:pPr/>
            <a:r>
              <a:t>Evans’s motivating example is the archetypal developmental state—Japan. Japan had a “powerful, talented, and prestige-laden bureaucracy.” Bureaucrats were selected by a competitive exam system, with only 2-3% of applicants succeeding.􏰀 The government officials’ success in building their careers takes place via conformity to bureaucratic rules rather than via exploitation of individual opportunities. But beyond impersonal bureaucracy, informal networks are integral to the state’s functioning. Japanese industrial policy depends fundamentally on the maze of ties that connect bureaucrats and industrialists: “Complex and stable ties with market players…”</a:t>
            </a:r>
          </a:p>
          <a:p>
            <a:pPr/>
          </a:p>
          <a:p>
            <a:pPr/>
            <a:r>
              <a:t>Relative autonomy of the bureaucracy is what allows it to address the collective action problems of private capital. In the case of Japan historically, connectedness appears to create increased competence rather than state capture. Embedded autonomy: combines a Weberian bureaucracy with intense connections to the surrounding social structures. 􏰀Evans argues that embedded autonomy is the key feature of a developmental state.</a:t>
            </a:r>
          </a:p>
          <a:p>
            <a:pPr/>
          </a:p>
          <a:p>
            <a:pPr/>
            <a:r>
              <a:t>Social network-based career strategies; the relative autonomy of the bureaucracy; individual success springs from advancing societal goal: rich country—(once) strong army.</a:t>
            </a:r>
          </a:p>
          <a:p>
            <a:pPr/>
          </a:p>
          <a:p>
            <a:pPr/>
            <a:r>
              <a:t>The key is that the bureaucracy needs to be embedded in society—so that it understands it and helps build it up—but autonomous—so that it is not under the control of parasitic hereditary elites—and mission-oriented—in that all participants share a strong and ideology-driven commitment to achieving the societal goal of strong economic growth. </a:t>
            </a:r>
          </a:p>
          <a:p>
            <a:pPr/>
          </a:p>
          <a:p>
            <a:pPr/>
            <a:r>
              <a:t>How is this different from Stalinist bureaucracy under really existing socialism? Using rather than destroying the market; connecting rather than atomizing society.</a:t>
            </a:r>
          </a:p>
          <a:p>
            <a:pPr/>
          </a:p>
          <a:p>
            <a:pPr/>
            <a:r>
              <a:t>Two other examples are south Korea and Taiwan.􏰀 Korea: competitive exam-based civil service recruitment since 788 A.D.; the Japanese conquest then eliminated the bureaucrac’s allegiance to protecting and enhancing landlord interests because after the Japanese conquest there were no indigenous Korean landlords left; the system was weakened under Rhee—a patrimonial regime—but restored under Park. Economic Planning Board and chaebol. Relations to private sector less dense than in Japan—directed mostly towards chaebol—so a greater risk of unproductive rent seeking by a small number of firms.</a:t>
            </a:r>
          </a:p>
          <a:p>
            <a:pPr/>
            <a:r>
              <a:t>􏰀 </a:t>
            </a:r>
          </a:p>
          <a:p>
            <a:pPr/>
            <a:r>
              <a:t>Taiwan: in mainland China, the KMT was largely predatory. In Taiwan, it remade itself. Less predatory, determined to conserve its bureaucratic capacity. But the state lacked dense relationships with the private sector. Still, the state provided a variety of supports and incentives. ISI not captured by the entrepreneurs that created it. Not a passive register of oligopoly interests.</a:t>
            </a:r>
          </a:p>
          <a:p>
            <a:pPr/>
          </a:p>
          <a:p>
            <a:pPr/>
            <a:r>
              <a:t>Without autonomy, embeddedness produces state capture. Without embedness, an autonomous state wouldn’t know what needs to respond to, as embeddedness provides institutional channels for continual negotiation and renegotiation of goals and policies. Having successfully bound the behavior of incumbents to its pursuit of collective ends, the state can act with some independence in relation to particularistic societal pressures.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Deng Xiaoping had been a highly competent Maoist cadre and fixer during World War II and afterwards in the Peoples Republic of China. The Great Leap Forward and the subsequent famine that took the lives of perhaps 50 million people—it may have been more, it may have been less, we really do not know and will never know, any more than we know how and why Mao’s chief comrade in arms and designated successor Lin Biao was assassinated in September 1971—caused him to swerve to a different path. Although he and Liu Shaoqi double-crossed the extremely brave Marshall Peng Dehuai when he challenged Mao at the Lu Mountain Communist Party general meeting, they did sideline Mao from effective power.</a:t>
            </a:r>
          </a:p>
          <a:p>
            <a:pPr/>
          </a:p>
          <a:p>
            <a:pPr/>
            <a:r>
              <a:t>Mao, however, returned to effective power in the decade of chaos called the Great Proletarian Cultural Revolution, before losing strength and energy as he aged and died. No, we do not know how much of China's cultural heritage was destroyed. No, we do not know how many people died. In its aftermath, however, the Chinese Communist Party decided "let's not do that again". Dang was installed is paramount leader with a mandate to prevent future "cults of personality", entrench collective leadership, and finally get the economy developing again. The era between the communist victory in 1949 and the reenserfment of the peasantry with the herding of the rural population into communes in the mid-1950s had been a golden age for the living standards of typical Chinese. But it had been short. And there was very little difference between the typical Chinese standard of living in 1975 and what it had been in 1870.</a:t>
            </a:r>
          </a:p>
          <a:p>
            <a:pPr/>
          </a:p>
          <a:p>
            <a:pPr/>
            <a:r>
              <a:t>Deng sought for policies that would work: “It does not matter whether a cat is black or white” he said, “what matters is whether it catches mice!” Or perhaps he said: “It does not matter whether a cat is red or white: what matters is whether it catches mice!” The second has an extremely sharp ideological edge: a “red” cat would be a revolutionary communist cat; a “white cat” would then be a counterrevolutionary bourgeois capitalist cat. But everyone hearing “black” understood that Deng was meaning “red”—meaning the very sharp ideological point that assertions of revolutionary ideological purity would no longer trump arguments about practicality—but saying so in a way that preserved plausible deniability that he was abandoning the communist for the capitalist road.</a:t>
            </a:r>
          </a:p>
          <a:p>
            <a:pPr/>
          </a:p>
          <a:p>
            <a:pPr/>
            <a:r>
              <a:t>And so begins the path to China's current system: what was called "socialism with Chinese characteristics”. I strongly believe in the Confucian principle of the “rectification of names”: that we should call things what they are rather than what they are not. So I prefer to say: state capitalism with Chinese characteristics and some utopian egalitarian aspirations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Deng started Chinese reform by unwinding the communes. That immediately doubled rural standards of living. That gained the regime enormous credit. He continued by hugging Taiwan's entrepreneurial class close—giving them the opportunity to enrich themselves by providing China as a whole with the nucleus of a bourgeoisie that those seeking to move into that social role could then emulate.</a:t>
            </a:r>
          </a:p>
          <a:p>
            <a:pPr/>
          </a:p>
          <a:p>
            <a:pPr/>
            <a:r>
              <a:t>The regime then built with Yingyi Qian calls "transitional institutions”. They were not the economic institutions found in the global north: those were impossible for China to build in a day. Since China could not do the global “first best” in terms of what its institutional set up was, it had to find substitutes. As Alexander Gerschenkron had noted more than 3/4 of a century ago, that is often the case with successful latecomers to industrialization: they need to make special arrangements to compensate for their backwardness in institutions and economic developmenth. </a:t>
            </a:r>
          </a:p>
          <a:p>
            <a:pPr/>
          </a:p>
          <a:p>
            <a:pPr/>
            <a:r>
              <a:t>Those that can find ways to do so are successful. </a:t>
            </a:r>
          </a:p>
          <a:p>
            <a:pPr/>
          </a:p>
          <a:p>
            <a:pPr/>
            <a:r>
              <a:t>Those who cannot find ways to do so are not.</a:t>
            </a:r>
          </a:p>
          <a:p>
            <a:pPr/>
          </a:p>
          <a:p>
            <a:pPr/>
            <a:r>
              <a:t>And, sometimes, the institutions they adopt raise the question: what is the conventional wisdom of what is "first best" accurate?</a:t>
            </a:r>
          </a:p>
          <a:p>
            <a:pPr/>
          </a:p>
          <a:p>
            <a:pPr/>
            <a:r>
              <a:t>China's transitional institutions unleashed the standard forces of incentives, hard budget constraints, and competition to drive firms to efficiency in production and to taking advantage of opportunities by satisfying the shape of growing demand. China's transitional institutions also made reforms win-win rather than win lose: there was no disaffected group that saw itself as losing out. This was even (or was it especially?) true for those holding bureaucratic power, and for their close associates, current kin, and future descendants.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Yingyi Qian focuses on five aspects of Chinese transitional institutions:</a:t>
            </a:r>
          </a:p>
          <a:p>
            <a:pPr/>
          </a:p>
          <a:p>
            <a:pPr/>
            <a:r>
              <a:t>1. The “dual track” approach: market prices at the margin, command-and-control underneath.  Market prices at the margin provide the incentives in the budget constraints to make sure that the direction of economic growth is productive. That firms had to continue to make the deliveries and meet the requirements of the previous economic plan prevented the Chinese equivalent of the nomenklatura from doing what the Soviet nomenklatura had done: tunneling the state’s assets out of existing organizational forms into their own privately owned vehicles, and so creating a class of plutocrats and oligarchs that would undermine the legitimacy of the system massively.</a:t>
            </a:r>
          </a:p>
          <a:p>
            <a:pPr/>
          </a:p>
          <a:p>
            <a:pPr/>
            <a:r>
              <a:t>2. The TVEs—plus patronage. That so many of the successful businesses started in the early stages we're township and village enterprises greatly assisted the success of reform. A TVE provided places in which clients and kin of party leaders and leading bureaucrats could be employed. The interconnection of growing private economic activity with the party via kinship and patronage links kept the party from seeing the nascent bourgeoisie as a competitor, and kept the nascent bourgeoisie from seeing the party as a foe. This alliance of interests was strengthened by the fact that private property was insecure. Indeed, private property in China is insecure today. Your business is your property only to the extent that you have powerful protectors in the bureaucracy and in the party who wish to make it so.</a:t>
            </a:r>
          </a:p>
          <a:p>
            <a:pPr/>
          </a:p>
          <a:p>
            <a:pPr/>
            <a:r>
              <a:t>3. Fiscal federalism to make successful capitalist development a source of strength and resources for local governments, and so enhance bureaucrats’ future careers. Thus party leaders and leading bureaucrats had powerful reasons connected to their future promotion that the TVEs be successes and sources of funds for local governments, rather than just sources of cash to be drained and sources of employment for nephews, nieces, and clients.</a:t>
            </a:r>
          </a:p>
          <a:p>
            <a:pPr/>
          </a:p>
          <a:p>
            <a:pPr/>
            <a:r>
              <a:t>4. “Anonymous banking”—allowing your new rich to hide their wealth from the government. With insecure property rights and with a bad history in its past, the communist party needed somehow to guarantee to the nascent bourgeoisie that its energy and effort would be rewarded. The communist party had to place the wealth gained somehow out of its reach.</a:t>
            </a:r>
          </a:p>
          <a:p>
            <a:pPr/>
          </a:p>
          <a:p>
            <a:pPr/>
            <a:r>
              <a:t>5. There was one big institutional FAILURE: the SOEs. To quote Yingyi: “no reforms of these SOEs have been found to improve economic efficiency and to make it interest compatible for those in power…” It was feared that the inefficiency of the SOE's would bring the system down: the growing productive capitalist market economy would find itself staggering under the burden of taxation to keep the SOEs running, and so would itself stagnate, or collapse. But China grew so fast that that ceased to be a worry, as the SOEs became a smaller and smaller part of the economy.</a:t>
            </a:r>
          </a:p>
          <a:p>
            <a:pPr/>
          </a:p>
          <a:p>
            <a:pPr/>
            <a:r>
              <a:t>State capitalism with Chinese characteristics and some utopian egalitarian aspirations. It worked. For forty years, ever since 1980, I have believed that the system faces deep problems caused by substantial flaws in the underpinnings it has in its second-best "transitional institutions". I have been expecting Chinese growth to slow down massively within the next decade or so. I have now been expecting this to happen for four decades. For at least the first three times that I expected this, I was wrong: it did not happen. We will see whether I am wrong or fourth time when 2030 roles around.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a:solidFill>
                  <a:srgbClr val="000000"/>
                </a:solidFill>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7.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elong.typepad.com/files/qian-reform.pdf" TargetMode="External"/><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 Id="rId3" Type="http://schemas.openxmlformats.org/officeDocument/2006/relationships/image" Target="../media/image56.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vans-embedded-i.pdf" TargetMode="External"/><Relationship Id="rId3" Type="http://schemas.openxmlformats.org/officeDocument/2006/relationships/hyperlink" Target="https://delong.typepad.com/files/qian-reform.pdf" TargetMode="External"/><Relationship Id="rId4" Type="http://schemas.openxmlformats.org/officeDocument/2006/relationships/hyperlink" Target="https://delong.typepad.com/allen_wpls_china.pdf" TargetMode="External"/><Relationship Id="rId5" Type="http://schemas.openxmlformats.org/officeDocument/2006/relationships/hyperlink" Target="https://delong.typepad.com/unified-china.pdf" TargetMode="External"/><Relationship Id="rId6" Type="http://schemas.openxmlformats.org/officeDocument/2006/relationships/hyperlink" Target="https://delong.typepad.com/asia-divergence.pdf" TargetMode="Externa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5.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6.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7.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8.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6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llen_wpls_china.pdf" TargetMode="Externa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0.png"/><Relationship Id="rId5" Type="http://schemas.openxmlformats.org/officeDocument/2006/relationships/image" Target="../media/image71.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4.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5.png"/><Relationship Id="rId5" Type="http://schemas.openxmlformats.org/officeDocument/2006/relationships/image" Target="../media/image76.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llen_wpls_china.pdf" TargetMode="Externa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7.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7.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7.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8.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6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unified-china.pdf" TargetMode="Externa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9.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9.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9.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9.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79.png"/></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80.png"/></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80.pn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unified-china.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sia-divergence.pdf"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sia-divergence.pdf"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vans-embedded-i.pdf" TargetMode="External"/><Relationship Id="rId3" Type="http://schemas.openxmlformats.org/officeDocument/2006/relationships/hyperlink" Target="https://delong.typepad.com/files/qian-reform.pdf"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elong.typepad.com/files/evans-embedded-i.pdf" TargetMode="External"/><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3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45.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17: East Asia’s Rise</a:t>
            </a:r>
          </a:p>
        </p:txBody>
      </p:sp>
      <p:sp>
        <p:nvSpPr>
          <p:cNvPr id="12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2020-03-24</a:t>
            </a:r>
          </a:p>
          <a:p>
            <a:pPr marL="0" indent="0" algn="ctr" defTabSz="394288">
              <a:spcBef>
                <a:spcPts val="900"/>
              </a:spcBef>
              <a:buSzTx/>
              <a:buNone/>
              <a:defRPr sz="2000">
                <a:uFill>
                  <a:solidFill>
                    <a:srgbClr val="000000"/>
                  </a:solidFill>
                </a:uFill>
                <a:latin typeface="+mj-lt"/>
                <a:ea typeface="+mj-ea"/>
                <a:cs typeface="+mj-cs"/>
                <a:sym typeface="Helvetica"/>
              </a:defRPr>
            </a:pPr>
            <a:r>
              <a:t>for delivery: 2020-04-20</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https://github.com/braddelong/public-files/blob/master/econ-115-lecture-17.pptx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Present at the Creation"/>
          <p:cNvSpPr txBox="1"/>
          <p:nvPr>
            <p:ph type="title"/>
          </p:nvPr>
        </p:nvSpPr>
        <p:spPr>
          <a:xfrm>
            <a:off x="124795" y="-1"/>
            <a:ext cx="8890001" cy="1261271"/>
          </a:xfrm>
          <a:prstGeom prst="rect">
            <a:avLst/>
          </a:prstGeom>
        </p:spPr>
        <p:txBody>
          <a:bodyPr/>
          <a:lstStyle>
            <a:lvl1pPr defTabSz="362101">
              <a:defRPr sz="6336"/>
            </a:lvl1pPr>
          </a:lstStyle>
          <a:p>
            <a:pPr/>
            <a:r>
              <a:t>The Post-Dengist Economy</a:t>
            </a:r>
          </a:p>
        </p:txBody>
      </p:sp>
      <p:sp>
        <p:nvSpPr>
          <p:cNvPr id="18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Start by unwinding the communes:</a:t>
            </a:r>
          </a:p>
          <a:p>
            <a:pPr marL="113080" indent="-113080" defTabSz="156747">
              <a:spcBef>
                <a:spcPts val="800"/>
              </a:spcBef>
              <a:defRPr sz="1728">
                <a:latin typeface="Times New Roman"/>
                <a:ea typeface="Times New Roman"/>
                <a:cs typeface="Times New Roman"/>
                <a:sym typeface="Times New Roman"/>
              </a:defRPr>
            </a:pPr>
            <a:r>
              <a:t>Doubling rural standards of living</a:t>
            </a:r>
          </a:p>
          <a:p>
            <a:pPr lvl="1" marL="282701" indent="-113080" defTabSz="156747">
              <a:spcBef>
                <a:spcPts val="800"/>
              </a:spcBef>
              <a:defRPr sz="1728">
                <a:latin typeface="Times New Roman"/>
                <a:ea typeface="Times New Roman"/>
                <a:cs typeface="Times New Roman"/>
                <a:sym typeface="Times New Roman"/>
              </a:defRPr>
            </a:pPr>
            <a:r>
              <a:t>Gaining the regime enormous credit</a:t>
            </a:r>
          </a:p>
          <a:p>
            <a:pPr marL="113080" indent="-113080" defTabSz="156747">
              <a:spcBef>
                <a:spcPts val="800"/>
              </a:spcBef>
              <a:defRPr sz="1728">
                <a:latin typeface="Times New Roman"/>
                <a:ea typeface="Times New Roman"/>
                <a:cs typeface="Times New Roman"/>
                <a:sym typeface="Times New Roman"/>
              </a:defRPr>
            </a:pPr>
            <a:r>
              <a:t>Continue by hugging Taiwan’s entrepreneurial class close</a:t>
            </a:r>
          </a:p>
          <a:p>
            <a:pPr marL="113080" indent="-113080" defTabSz="156747">
              <a:spcBef>
                <a:spcPts val="800"/>
              </a:spcBef>
              <a:defRPr sz="1728">
                <a:latin typeface="Times New Roman"/>
                <a:ea typeface="Times New Roman"/>
                <a:cs typeface="Times New Roman"/>
                <a:sym typeface="Times New Roman"/>
              </a:defRPr>
            </a:pPr>
            <a:r>
              <a:t>Yingyi Qian (2001): How Reform Worked in China &lt;</a:t>
            </a:r>
            <a:r>
              <a:rPr u="sng">
                <a:solidFill>
                  <a:srgbClr val="0000FF"/>
                </a:solidFill>
                <a:uFill>
                  <a:solidFill>
                    <a:srgbClr val="0000FF"/>
                  </a:solidFill>
                </a:uFill>
                <a:hlinkClick r:id="rId3" invalidUrl="" action="" tgtFrame="" tooltip="" history="1" highlightClick="0" endSnd="0"/>
              </a:rPr>
              <a:t>https://delong.typepad.com/files/qian-reform.pdf</a:t>
            </a:r>
            <a:r>
              <a:t>&gt;</a:t>
            </a:r>
          </a:p>
          <a:p>
            <a:pPr marL="113080" indent="-113080" defTabSz="156747">
              <a:spcBef>
                <a:spcPts val="800"/>
              </a:spcBef>
              <a:defRPr sz="1728">
                <a:latin typeface="Times New Roman"/>
                <a:ea typeface="Times New Roman"/>
                <a:cs typeface="Times New Roman"/>
                <a:sym typeface="Times New Roman"/>
              </a:defRPr>
            </a:pPr>
            <a:r>
              <a:t>Yingyi Qian: “transitional institutions”</a:t>
            </a:r>
          </a:p>
          <a:p>
            <a:pPr lvl="1" marL="282701" indent="-113080" defTabSz="156747">
              <a:spcBef>
                <a:spcPts val="800"/>
              </a:spcBef>
              <a:defRPr sz="1728">
                <a:latin typeface="Times New Roman"/>
                <a:ea typeface="Times New Roman"/>
                <a:cs typeface="Times New Roman"/>
                <a:sym typeface="Times New Roman"/>
              </a:defRPr>
            </a:pPr>
            <a:r>
              <a:t>Latecomers need to make special arrangements to compensate for their backwardness and they can find ways to do so </a:t>
            </a:r>
          </a:p>
          <a:p>
            <a:pPr lvl="1" marL="282701" indent="-113080" defTabSz="156747">
              <a:spcBef>
                <a:spcPts val="800"/>
              </a:spcBef>
              <a:defRPr sz="1728">
                <a:latin typeface="Times New Roman"/>
                <a:ea typeface="Times New Roman"/>
                <a:cs typeface="Times New Roman"/>
                <a:sym typeface="Times New Roman"/>
              </a:defRPr>
            </a:pPr>
            <a:r>
              <a:t>Cannot do global best-practice “first best”</a:t>
            </a:r>
          </a:p>
          <a:p>
            <a:pPr lvl="1" marL="282701" indent="-113080" defTabSz="156747">
              <a:spcBef>
                <a:spcPts val="800"/>
              </a:spcBef>
              <a:defRPr sz="1728">
                <a:latin typeface="Times New Roman"/>
                <a:ea typeface="Times New Roman"/>
                <a:cs typeface="Times New Roman"/>
                <a:sym typeface="Times New Roman"/>
              </a:defRPr>
            </a:pPr>
            <a:r>
              <a:t>And is the conventional wisdom as to what is “first best” always correct?</a:t>
            </a:r>
          </a:p>
          <a:p>
            <a:pPr marL="113080" indent="-113080" defTabSz="156747">
              <a:spcBef>
                <a:spcPts val="800"/>
              </a:spcBef>
              <a:defRPr sz="1728">
                <a:latin typeface="Times New Roman"/>
                <a:ea typeface="Times New Roman"/>
                <a:cs typeface="Times New Roman"/>
                <a:sym typeface="Times New Roman"/>
              </a:defRPr>
            </a:pPr>
            <a:r>
              <a:t>Chinese TIs unleashed the standard forces of incentives, hard budget constraints, and competition </a:t>
            </a:r>
          </a:p>
          <a:p>
            <a:pPr marL="113080" indent="-113080" defTabSz="156747">
              <a:spcBef>
                <a:spcPts val="800"/>
              </a:spcBef>
              <a:defRPr sz="1728">
                <a:latin typeface="Times New Roman"/>
                <a:ea typeface="Times New Roman"/>
                <a:cs typeface="Times New Roman"/>
                <a:sym typeface="Times New Roman"/>
              </a:defRPr>
            </a:pPr>
            <a:r>
              <a:t>Chinese Tis made reforms win-win even (especially?) for those in positions of bureaucratic power</a:t>
            </a:r>
          </a:p>
        </p:txBody>
      </p:sp>
      <p:sp>
        <p:nvSpPr>
          <p:cNvPr id="18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8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6447" y="61425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360000" fill="hold"/>
                                        <p:tgtEl>
                                          <p:spTgt spid="1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8"/>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518" name="This course covers the history of the long twentieth century, beginning in 1870 and ending in 2016:…"/>
          <p:cNvSpPr txBox="1"/>
          <p:nvPr>
            <p:ph type="body" idx="4294967295"/>
          </p:nvPr>
        </p:nvSpPr>
        <p:spPr>
          <a:xfrm>
            <a:off x="277663" y="1267120"/>
            <a:ext cx="5699782"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Dean Acheson, Secretary of State for Harry S Truman:</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519" name="Image" descr="Image"/>
          <p:cNvPicPr>
            <a:picLocks noChangeAspect="1"/>
          </p:cNvPicPr>
          <p:nvPr/>
        </p:nvPicPr>
        <p:blipFill>
          <a:blip r:embed="rId2">
            <a:extLst/>
          </a:blip>
          <a:stretch>
            <a:fillRect/>
          </a:stretch>
        </p:blipFill>
        <p:spPr>
          <a:xfrm>
            <a:off x="5977444" y="1267123"/>
            <a:ext cx="2872721" cy="5397502"/>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522" name="On to Chapter 3: Globalizing the World, 1870-1914 (&amp; Eichengreen, 1&amp;2):…"/>
          <p:cNvSpPr txBox="1"/>
          <p:nvPr>
            <p:ph type="body" idx="4294967295"/>
          </p:nvPr>
        </p:nvSpPr>
        <p:spPr>
          <a:xfrm>
            <a:off x="277663" y="1267120"/>
            <a:ext cx="8572501"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By 1810 the tide of empire had been clearly ebbing…</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523" name="Image" descr="Image"/>
          <p:cNvPicPr>
            <a:picLocks noChangeAspect="1"/>
          </p:cNvPicPr>
          <p:nvPr/>
        </p:nvPicPr>
        <p:blipFill>
          <a:blip r:embed="rId2">
            <a:extLst/>
          </a:blip>
          <a:stretch>
            <a:fillRect/>
          </a:stretch>
        </p:blipFill>
        <p:spPr>
          <a:xfrm>
            <a:off x="1517652" y="2370964"/>
            <a:ext cx="5466011" cy="3821538"/>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26"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graphing international capital flows and mobility since 1850 over time produces a graph that is: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29"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32"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535" name="On to Chapter 3: Globalizing the World, 1870-1914 (&amp; Eichengreen, 1&amp;2):…"/>
          <p:cNvSpPr txBox="1"/>
          <p:nvPr>
            <p:ph type="body" idx="4294967295"/>
          </p:nvPr>
        </p:nvSpPr>
        <p:spPr>
          <a:xfrm>
            <a:off x="277663" y="1267121"/>
            <a:ext cx="8572501" cy="5278264"/>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In Eichengreen’s view, if World War I had somehow been avoided, would the global gold standard have remained stable in the 1920s and 1930s?</a:t>
            </a:r>
          </a:p>
          <a:p>
            <a:pPr marL="0" indent="0" defTabSz="429768">
              <a:spcBef>
                <a:spcPts val="0"/>
              </a:spcBef>
              <a:buSzTx/>
              <a:buNone/>
              <a:defRPr b="1" sz="2200">
                <a:uFill>
                  <a:solidFill>
                    <a:srgbClr val="000000"/>
                  </a:solidFill>
                </a:uFill>
                <a:latin typeface="+mj-lt"/>
                <a:ea typeface="+mj-ea"/>
                <a:cs typeface="+mj-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Empire"/>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Empire</a:t>
            </a:r>
          </a:p>
        </p:txBody>
      </p:sp>
      <p:pic>
        <p:nvPicPr>
          <p:cNvPr id="538"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8" y="1094171"/>
            <a:ext cx="8234349" cy="4521278"/>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541" name="On to Chapter 3: Globalizing the World, 1870-1914 (&amp; Eichengreen, 1&amp;2):…"/>
          <p:cNvSpPr txBox="1"/>
          <p:nvPr>
            <p:ph type="body" sz="quarter" idx="4294967295"/>
          </p:nvPr>
        </p:nvSpPr>
        <p:spPr>
          <a:xfrm>
            <a:off x="277663" y="1267121"/>
            <a:ext cx="8572501" cy="524127"/>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Why didn’t the British transform India into an industrial power?</a:t>
            </a:r>
          </a:p>
        </p:txBody>
      </p:sp>
      <p:pic>
        <p:nvPicPr>
          <p:cNvPr id="542" name="Image" descr="Image"/>
          <p:cNvPicPr>
            <a:picLocks noChangeAspect="1"/>
          </p:cNvPicPr>
          <p:nvPr/>
        </p:nvPicPr>
        <p:blipFill>
          <a:blip r:embed="rId2">
            <a:extLst/>
          </a:blip>
          <a:stretch>
            <a:fillRect/>
          </a:stretch>
        </p:blipFill>
        <p:spPr>
          <a:xfrm>
            <a:off x="277662" y="1861939"/>
            <a:ext cx="8572502" cy="3950933"/>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Self-Strengthening”"/>
          <p:cNvSpPr txBox="1"/>
          <p:nvPr>
            <p:ph type="title" idx="4294967295"/>
          </p:nvPr>
        </p:nvSpPr>
        <p:spPr>
          <a:xfrm>
            <a:off x="457199" y="-2"/>
            <a:ext cx="8234348" cy="1094175"/>
          </a:xfrm>
          <a:prstGeom prst="rect">
            <a:avLst/>
          </a:prstGeom>
        </p:spPr>
        <p:txBody>
          <a:bodyPr lIns="50800" tIns="50800" rIns="50800" bIns="50800"/>
          <a:lstStyle>
            <a:lvl1pPr defTabSz="410764">
              <a:defRPr>
                <a:solidFill>
                  <a:srgbClr val="000080"/>
                </a:solidFill>
              </a:defRPr>
            </a:lvl1pPr>
          </a:lstStyle>
          <a:p>
            <a:pPr/>
            <a:r>
              <a:t>“Self-Strengthening”</a:t>
            </a:r>
          </a:p>
        </p:txBody>
      </p:sp>
      <p:sp>
        <p:nvSpPr>
          <p:cNvPr id="545" name="The puzzle of China vs. Japan…"/>
          <p:cNvSpPr txBox="1"/>
          <p:nvPr>
            <p:ph type="body" sz="half" idx="4294967295"/>
          </p:nvPr>
        </p:nvSpPr>
        <p:spPr>
          <a:xfrm>
            <a:off x="457198" y="1094170"/>
            <a:ext cx="3315020" cy="5244065"/>
          </a:xfrm>
          <a:prstGeom prst="rect">
            <a:avLst/>
          </a:prstGeom>
        </p:spPr>
        <p:txBody>
          <a:bodyPr lIns="50800" tIns="50800" rIns="50800" bIns="50800" anchor="t"/>
          <a:lstStyle/>
          <a:p>
            <a:pPr marL="249907" indent="-249907" defTabSz="630936">
              <a:spcBef>
                <a:spcPts val="500"/>
              </a:spcBef>
              <a:defRPr sz="1600">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00">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00">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00">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00">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00">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00">
                <a:uFill>
                  <a:solidFill>
                    <a:srgbClr val="000000"/>
                  </a:solidFill>
                </a:uFill>
                <a:latin typeface="Calibri"/>
                <a:ea typeface="Calibri"/>
                <a:cs typeface="Calibri"/>
                <a:sym typeface="Calibri"/>
              </a:defRPr>
            </a:pPr>
            <a:r>
              <a:t>Cixi ( 慈禧太后)</a:t>
            </a:r>
          </a:p>
          <a:p>
            <a:pPr marL="249907" indent="-249907" defTabSz="630936">
              <a:spcBef>
                <a:spcPts val="500"/>
              </a:spcBef>
              <a:defRPr sz="1600">
                <a:uFill>
                  <a:solidFill>
                    <a:srgbClr val="000000"/>
                  </a:solidFill>
                </a:uFill>
                <a:latin typeface="Calibri"/>
                <a:ea typeface="Calibri"/>
                <a:cs typeface="Calibri"/>
                <a:sym typeface="Calibri"/>
              </a:defRPr>
            </a:pPr>
            <a:r>
              <a:t>Li Hongzhang (李鴻章)the Kai-Ping coal mine, Chang Yen-Mao, and Herbert Hoover</a:t>
            </a:r>
          </a:p>
        </p:txBody>
      </p:sp>
      <p:pic>
        <p:nvPicPr>
          <p:cNvPr id="546"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4"/>
          </a:xfrm>
          <a:prstGeom prst="rect">
            <a:avLst/>
          </a:prstGeom>
          <a:ln w="12700">
            <a:miter lim="400000"/>
          </a:ln>
        </p:spPr>
      </p:pic>
      <p:pic>
        <p:nvPicPr>
          <p:cNvPr id="547"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4"/>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550"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Present at the Creation"/>
          <p:cNvSpPr txBox="1"/>
          <p:nvPr>
            <p:ph type="title"/>
          </p:nvPr>
        </p:nvSpPr>
        <p:spPr>
          <a:xfrm>
            <a:off x="124795" y="-1"/>
            <a:ext cx="8890001" cy="1261271"/>
          </a:xfrm>
          <a:prstGeom prst="rect">
            <a:avLst/>
          </a:prstGeom>
        </p:spPr>
        <p:txBody>
          <a:bodyPr/>
          <a:lstStyle>
            <a:lvl1pPr defTabSz="411479">
              <a:defRPr sz="7200"/>
            </a:lvl1pPr>
          </a:lstStyle>
          <a:p>
            <a:pPr/>
            <a:r>
              <a:t>Chinese TIs</a:t>
            </a:r>
          </a:p>
        </p:txBody>
      </p:sp>
      <p:sp>
        <p:nvSpPr>
          <p:cNvPr id="19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Five aspects:</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“Dual track” approach: market prices at the margin, command-and-control underneath</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TVEs—plus patronage</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Fiscal federalism to make successful capitalist development a source of strength and resources for local governments</a:t>
            </a:r>
          </a:p>
          <a:p>
            <a:pPr lvl="1" marL="534603" indent="-206943" defTabSz="187226">
              <a:spcBef>
                <a:spcPts val="1000"/>
              </a:spcBef>
              <a:buSzPct val="100000"/>
              <a:defRPr sz="2064">
                <a:latin typeface="Times New Roman"/>
                <a:ea typeface="Times New Roman"/>
                <a:cs typeface="Times New Roman"/>
                <a:sym typeface="Times New Roman"/>
              </a:defRPr>
            </a:pPr>
            <a:r>
              <a:t>And so enhance bureaucrats’ future careers</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“Anonymous banking”—allowing your new rich to hide their wealth from the government</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FAILURE: SOEs: “no reforms of these SOEs have been found to improve economic efficiency and to make it interest compatible for those in power…” </a:t>
            </a:r>
          </a:p>
          <a:p>
            <a:pPr lvl="1" marL="534603" indent="-206943" defTabSz="187226">
              <a:spcBef>
                <a:spcPts val="1000"/>
              </a:spcBef>
              <a:buSzPct val="100000"/>
              <a:defRPr sz="2064">
                <a:latin typeface="Times New Roman"/>
                <a:ea typeface="Times New Roman"/>
                <a:cs typeface="Times New Roman"/>
                <a:sym typeface="Times New Roman"/>
              </a:defRPr>
            </a:pPr>
            <a:r>
              <a:t>But SOEs became a smaller and smaller part of the economy</a:t>
            </a:r>
          </a:p>
        </p:txBody>
      </p:sp>
      <p:sp>
        <p:nvSpPr>
          <p:cNvPr id="19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3:45</a:t>
            </a:r>
          </a:p>
        </p:txBody>
      </p:sp>
      <p:pic>
        <p:nvPicPr>
          <p:cNvPr id="19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16" y="61425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8000000" fill="hold"/>
                                        <p:tgtEl>
                                          <p:spTgt spid="1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5"/>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553"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556"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557"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Review: Revolutions"/>
          <p:cNvSpPr txBox="1"/>
          <p:nvPr>
            <p:ph type="title" idx="4294967295"/>
          </p:nvPr>
        </p:nvSpPr>
        <p:spPr>
          <a:xfrm>
            <a:off x="457199" y="-2"/>
            <a:ext cx="8234348" cy="1094175"/>
          </a:xfrm>
          <a:prstGeom prst="rect">
            <a:avLst/>
          </a:prstGeom>
        </p:spPr>
        <p:txBody>
          <a:bodyPr lIns="50800" tIns="50800" rIns="50800" bIns="50800"/>
          <a:lstStyle>
            <a:lvl1pPr defTabSz="410764"/>
          </a:lstStyle>
          <a:p>
            <a:pPr/>
            <a:r>
              <a:t>Review: Revolutions</a:t>
            </a:r>
          </a:p>
        </p:txBody>
      </p:sp>
      <p:sp>
        <p:nvSpPr>
          <p:cNvPr id="560"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Lenin"/>
          <p:cNvSpPr txBox="1"/>
          <p:nvPr>
            <p:ph type="title"/>
          </p:nvPr>
        </p:nvSpPr>
        <p:spPr>
          <a:xfrm>
            <a:off x="669726" y="-1"/>
            <a:ext cx="8031361" cy="892971"/>
          </a:xfrm>
          <a:prstGeom prst="rect">
            <a:avLst/>
          </a:prstGeom>
        </p:spPr>
        <p:txBody>
          <a:bodyPr/>
          <a:lstStyle>
            <a:lvl1pPr defTabSz="438911">
              <a:defRPr sz="5300"/>
            </a:lvl1pPr>
          </a:lstStyle>
          <a:p>
            <a:pPr/>
            <a:r>
              <a:t>Lenin</a:t>
            </a:r>
          </a:p>
        </p:txBody>
      </p:sp>
      <p:sp>
        <p:nvSpPr>
          <p:cNvPr id="563" name="A quick power grab……"/>
          <p:cNvSpPr txBox="1"/>
          <p:nvPr>
            <p:ph type="body" sz="half" idx="1"/>
          </p:nvPr>
        </p:nvSpPr>
        <p:spPr>
          <a:xfrm>
            <a:off x="669725" y="892967"/>
            <a:ext cx="3855965" cy="5378372"/>
          </a:xfrm>
          <a:prstGeom prst="rect">
            <a:avLst/>
          </a:prstGeom>
        </p:spPr>
        <p:txBody>
          <a:bodyPr anchor="t"/>
          <a:lstStyle/>
          <a:p>
            <a:pPr marL="278553" indent="-278553" defTabSz="386118">
              <a:spcBef>
                <a:spcPts val="700"/>
              </a:spcBef>
              <a:defRPr sz="2200"/>
            </a:pPr>
            <a:r>
              <a:t>A quick power grab…</a:t>
            </a:r>
          </a:p>
          <a:p>
            <a:pPr marL="278553" indent="-278553" defTabSz="386118">
              <a:spcBef>
                <a:spcPts val="700"/>
              </a:spcBef>
              <a:defRPr sz="2200"/>
            </a:pPr>
            <a:r>
              <a:t>Confidently expecting a German revolution, and then massive aid…</a:t>
            </a:r>
          </a:p>
          <a:p>
            <a:pPr marL="278553" indent="-278553" defTabSz="386118">
              <a:spcBef>
                <a:spcPts val="700"/>
              </a:spcBef>
              <a:defRPr sz="2200"/>
            </a:pPr>
            <a:r>
              <a:t>Brutal civil war</a:t>
            </a:r>
          </a:p>
          <a:p>
            <a:pPr lvl="1" marL="696382" indent="-278553" defTabSz="386118">
              <a:spcBef>
                <a:spcPts val="700"/>
              </a:spcBef>
              <a:defRPr sz="2200"/>
            </a:pPr>
            <a:r>
              <a:t>Kerenskyites</a:t>
            </a:r>
          </a:p>
          <a:p>
            <a:pPr lvl="1" marL="696382" indent="-278553" defTabSz="386118">
              <a:spcBef>
                <a:spcPts val="700"/>
              </a:spcBef>
              <a:defRPr sz="2200"/>
            </a:pPr>
            <a:r>
              <a:t>Reds</a:t>
            </a:r>
          </a:p>
          <a:p>
            <a:pPr lvl="1" marL="696382" indent="-278553" defTabSz="386118">
              <a:spcBef>
                <a:spcPts val="700"/>
              </a:spcBef>
              <a:defRPr sz="2200"/>
            </a:pPr>
            <a:r>
              <a:t>Whites</a:t>
            </a:r>
          </a:p>
          <a:p>
            <a:pPr lvl="1" marL="696382" indent="-278553" defTabSz="386118">
              <a:spcBef>
                <a:spcPts val="700"/>
              </a:spcBef>
              <a:defRPr sz="2200"/>
            </a:pPr>
            <a:r>
              <a:t>Nationalists</a:t>
            </a:r>
          </a:p>
          <a:p>
            <a:pPr marL="278553" indent="-278553" defTabSz="386118">
              <a:spcBef>
                <a:spcPts val="700"/>
              </a:spcBef>
              <a:defRPr sz="2200"/>
            </a:pPr>
            <a:r>
              <a:t>What was the revolutionary government to do?</a:t>
            </a:r>
          </a:p>
          <a:p>
            <a:pPr lvl="1" marL="696382" indent="-278553" defTabSz="386118">
              <a:spcBef>
                <a:spcPts val="700"/>
              </a:spcBef>
              <a:defRPr sz="2200"/>
            </a:pPr>
            <a:r>
              <a:t>Ludendorff’s German war economy…</a:t>
            </a:r>
          </a:p>
        </p:txBody>
      </p:sp>
      <p:pic>
        <p:nvPicPr>
          <p:cNvPr id="564" name="lenin_-_Google_Search.png" descr="lenin_-_Google_Search.png"/>
          <p:cNvPicPr>
            <a:picLocks noChangeAspect="1"/>
          </p:cNvPicPr>
          <p:nvPr/>
        </p:nvPicPr>
        <p:blipFill>
          <a:blip r:embed="rId2">
            <a:extLst/>
          </a:blip>
          <a:stretch>
            <a:fillRect/>
          </a:stretch>
        </p:blipFill>
        <p:spPr>
          <a:xfrm>
            <a:off x="4525688" y="892967"/>
            <a:ext cx="4175401" cy="5045276"/>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Red Rosa on Lenin"/>
          <p:cNvSpPr txBox="1"/>
          <p:nvPr>
            <p:ph type="title"/>
          </p:nvPr>
        </p:nvSpPr>
        <p:spPr>
          <a:xfrm>
            <a:off x="669726" y="-1"/>
            <a:ext cx="8031361" cy="892971"/>
          </a:xfrm>
          <a:prstGeom prst="rect">
            <a:avLst/>
          </a:prstGeom>
        </p:spPr>
        <p:txBody>
          <a:bodyPr/>
          <a:lstStyle>
            <a:lvl1pPr defTabSz="438911">
              <a:defRPr sz="5300"/>
            </a:lvl1pPr>
          </a:lstStyle>
          <a:p>
            <a:pPr/>
            <a:r>
              <a:t>Red Rosa on Lenin</a:t>
            </a:r>
          </a:p>
        </p:txBody>
      </p:sp>
      <p:sp>
        <p:nvSpPr>
          <p:cNvPr id="567"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669725" y="892967"/>
            <a:ext cx="4241143" cy="5626141"/>
          </a:xfrm>
          <a:prstGeom prst="rect">
            <a:avLst/>
          </a:prstGeom>
        </p:spPr>
        <p:txBody>
          <a:bodyPr anchor="t"/>
          <a:lstStyle/>
          <a:p>
            <a:pPr marL="177800" indent="-177800" defTabSz="246459">
              <a:spcBef>
                <a:spcPts val="500"/>
              </a:spcBef>
              <a:defRPr sz="140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0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0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568" name="Image" descr="Image"/>
          <p:cNvPicPr>
            <a:picLocks noChangeAspect="1"/>
          </p:cNvPicPr>
          <p:nvPr/>
        </p:nvPicPr>
        <p:blipFill>
          <a:blip r:embed="rId2">
            <a:extLst/>
          </a:blip>
          <a:stretch>
            <a:fillRect/>
          </a:stretch>
        </p:blipFill>
        <p:spPr>
          <a:xfrm>
            <a:off x="4910866" y="892967"/>
            <a:ext cx="3948863" cy="5626141"/>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Review: The U.S.: The Roaring Twenties"/>
          <p:cNvSpPr txBox="1"/>
          <p:nvPr>
            <p:ph type="title" idx="4294967295"/>
          </p:nvPr>
        </p:nvSpPr>
        <p:spPr>
          <a:xfrm>
            <a:off x="457199" y="-2"/>
            <a:ext cx="8234348" cy="1094175"/>
          </a:xfrm>
          <a:prstGeom prst="rect">
            <a:avLst/>
          </a:prstGeom>
        </p:spPr>
        <p:txBody>
          <a:bodyPr lIns="50800" tIns="50800" rIns="50800" bIns="50800"/>
          <a:lstStyle/>
          <a:p>
            <a:pPr lvl="1" defTabSz="246459">
              <a:defRPr sz="3300"/>
            </a:pPr>
            <a:r>
              <a:t>Review: The U.S.: The Roaring Twenties</a:t>
            </a:r>
          </a:p>
        </p:txBody>
      </p:sp>
      <p:sp>
        <p:nvSpPr>
          <p:cNvPr id="571" name="The boom of the 1920s…"/>
          <p:cNvSpPr txBox="1"/>
          <p:nvPr>
            <p:ph type="body" sz="half" idx="4294967295"/>
          </p:nvPr>
        </p:nvSpPr>
        <p:spPr>
          <a:xfrm>
            <a:off x="679140" y="1156077"/>
            <a:ext cx="3525834" cy="5111127"/>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The boom of the 1920s</a:t>
            </a:r>
          </a:p>
          <a:p>
            <a:pPr marL="362184" indent="-362184"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4" indent="-362184" defTabSz="914400">
              <a:spcBef>
                <a:spcPts val="800"/>
              </a:spcBef>
              <a:defRPr>
                <a:uFill>
                  <a:solidFill>
                    <a:srgbClr val="000000"/>
                  </a:solidFill>
                </a:uFill>
                <a:latin typeface="Calibri"/>
                <a:ea typeface="Calibri"/>
                <a:cs typeface="Calibri"/>
                <a:sym typeface="Calibri"/>
              </a:defRPr>
            </a:pPr>
            <a:r>
              <a:t>“The business of America is business”</a:t>
            </a:r>
          </a:p>
          <a:p>
            <a:pPr marL="362184" indent="-362184"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572" name="the_great_gatsby_-_Google_Search.png" descr="the_great_gatsby_-_Google_Search.png"/>
          <p:cNvPicPr>
            <a:picLocks noChangeAspect="1"/>
          </p:cNvPicPr>
          <p:nvPr/>
        </p:nvPicPr>
        <p:blipFill>
          <a:blip r:embed="rId2">
            <a:extLst/>
          </a:blip>
          <a:stretch>
            <a:fillRect/>
          </a:stretch>
        </p:blipFill>
        <p:spPr>
          <a:xfrm>
            <a:off x="4204972" y="1156077"/>
            <a:ext cx="4480618" cy="5111126"/>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tructural Changes in the 1920s"/>
          <p:cNvSpPr txBox="1"/>
          <p:nvPr>
            <p:ph type="title"/>
          </p:nvPr>
        </p:nvSpPr>
        <p:spPr>
          <a:xfrm>
            <a:off x="371389" y="-1"/>
            <a:ext cx="8341554" cy="1071564"/>
          </a:xfrm>
          <a:prstGeom prst="rect">
            <a:avLst/>
          </a:prstGeom>
        </p:spPr>
        <p:txBody>
          <a:bodyPr/>
          <a:lstStyle>
            <a:lvl1pPr defTabSz="406908">
              <a:defRPr sz="4900"/>
            </a:lvl1pPr>
          </a:lstStyle>
          <a:p>
            <a:pPr/>
            <a:r>
              <a:t>Structural Changes in the 1920s</a:t>
            </a:r>
          </a:p>
        </p:txBody>
      </p:sp>
      <p:sp>
        <p:nvSpPr>
          <p:cNvPr id="575" name="Mass production—Henry Ford and the Model T…"/>
          <p:cNvSpPr txBox="1"/>
          <p:nvPr>
            <p:ph type="body" sz="half" idx="1"/>
          </p:nvPr>
        </p:nvSpPr>
        <p:spPr>
          <a:xfrm>
            <a:off x="371390" y="1071561"/>
            <a:ext cx="3866383" cy="5311435"/>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576" name="Measuring_Worth_-_U_S__GDP.png" descr="Measuring_Worth_-_U_S__GDP.png"/>
          <p:cNvPicPr>
            <a:picLocks noChangeAspect="1"/>
          </p:cNvPicPr>
          <p:nvPr/>
        </p:nvPicPr>
        <p:blipFill>
          <a:blip r:embed="rId2">
            <a:extLst/>
          </a:blip>
          <a:stretch>
            <a:fillRect/>
          </a:stretch>
        </p:blipFill>
        <p:spPr>
          <a:xfrm>
            <a:off x="4237771" y="1071562"/>
            <a:ext cx="4475172" cy="5311434"/>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Review: To Your iClickers"/>
          <p:cNvSpPr txBox="1"/>
          <p:nvPr>
            <p:ph type="title"/>
          </p:nvPr>
        </p:nvSpPr>
        <p:spPr>
          <a:xfrm>
            <a:off x="371389" y="-1"/>
            <a:ext cx="8341554" cy="1071564"/>
          </a:xfrm>
          <a:prstGeom prst="rect">
            <a:avLst/>
          </a:prstGeom>
        </p:spPr>
        <p:txBody>
          <a:bodyPr/>
          <a:lstStyle/>
          <a:p>
            <a:pPr/>
            <a:r>
              <a:t>Review: To Your iClickers</a:t>
            </a:r>
          </a:p>
        </p:txBody>
      </p:sp>
      <p:sp>
        <p:nvSpPr>
          <p:cNvPr id="579" name="John Maynard Keynes thought that the prosperity of the pre-WWI years was:…"/>
          <p:cNvSpPr txBox="1"/>
          <p:nvPr>
            <p:ph type="body" idx="1"/>
          </p:nvPr>
        </p:nvSpPr>
        <p:spPr>
          <a:xfrm>
            <a:off x="371390" y="1071561"/>
            <a:ext cx="5534324" cy="5311435"/>
          </a:xfrm>
          <a:prstGeom prst="rect">
            <a:avLst/>
          </a:prstGeom>
        </p:spPr>
        <p:txBody>
          <a:bodyPr anchor="t"/>
          <a:lstStyle/>
          <a:p>
            <a:pPr marL="0" indent="0" defTabSz="299858">
              <a:spcBef>
                <a:spcPts val="600"/>
              </a:spcBef>
              <a:buSzTx/>
              <a:buNone/>
              <a:defRPr sz="1700"/>
            </a:pPr>
            <a:r>
              <a:t>John Maynard Keynes thought that the prosperity of the pre-WWI years was:</a:t>
            </a:r>
          </a:p>
          <a:p>
            <a:pPr marL="0" indent="0" defTabSz="299858">
              <a:spcBef>
                <a:spcPts val="600"/>
              </a:spcBef>
              <a:buSzTx/>
              <a:buNone/>
              <a:defRPr sz="1700"/>
            </a:pPr>
          </a:p>
          <a:p>
            <a:pPr marL="292768" indent="-292768" defTabSz="299858">
              <a:spcBef>
                <a:spcPts val="600"/>
              </a:spcBef>
              <a:buSzPct val="100000"/>
              <a:buAutoNum type="alphaUcPeriod" startAt="1"/>
              <a:defRPr sz="1700"/>
            </a:pPr>
            <a:r>
              <a:t>Natural and stable: a logical development out of human drives that went from strength to strength, and could only be overthrown by a very unlikely disaster.</a:t>
            </a:r>
          </a:p>
          <a:p>
            <a:pPr marL="292768" indent="-292768" defTabSz="299858">
              <a:spcBef>
                <a:spcPts val="600"/>
              </a:spcBef>
              <a:buSzPct val="100000"/>
              <a:buAutoNum type="alphaUcPeriod" startAt="1"/>
              <a:defRPr sz="1700"/>
            </a:pPr>
            <a:r>
              <a:t>Artificial and unstable, and based on a very complicated system in which, largely by chance, a lot happened to go right.</a:t>
            </a:r>
          </a:p>
          <a:p>
            <a:pPr marL="292768" indent="-292768" defTabSz="299858">
              <a:spcBef>
                <a:spcPts val="600"/>
              </a:spcBef>
              <a:buSzPct val="100000"/>
              <a:buAutoNum type="alphaUcPeriod" startAt="1"/>
              <a:defRPr sz="1700"/>
            </a:pPr>
            <a:r>
              <a:t>Natural but unstable, in that it was a logical development out of humanity’s trading nature but could be disturbed by other human drives—like tribalism, and the lust for domination.</a:t>
            </a:r>
          </a:p>
          <a:p>
            <a:pPr marL="292768" indent="-292768" defTabSz="299858">
              <a:spcBef>
                <a:spcPts val="600"/>
              </a:spcBef>
              <a:buSzPct val="100000"/>
              <a:buAutoNum type="alphaUcPeriod" startAt="1"/>
              <a:defRPr sz="1700"/>
            </a:pPr>
            <a:r>
              <a:t>Artificial but stable, as constructed by the greatest minds of the age, and only overthrown by a very unlikely disaster.</a:t>
            </a:r>
          </a:p>
          <a:p>
            <a:pPr marL="292768" indent="-292768" defTabSz="299858">
              <a:spcBef>
                <a:spcPts val="600"/>
              </a:spcBef>
              <a:buSzPct val="100000"/>
              <a:buAutoNum type="alphaUcPeriod" startAt="1"/>
              <a:defRPr sz="1700"/>
            </a:pPr>
            <a:r>
              <a:t>None of the above</a:t>
            </a:r>
          </a:p>
        </p:txBody>
      </p:sp>
      <p:pic>
        <p:nvPicPr>
          <p:cNvPr id="580" name="images.jpeg" descr="images.jpeg"/>
          <p:cNvPicPr>
            <a:picLocks noChangeAspect="1"/>
          </p:cNvPicPr>
          <p:nvPr/>
        </p:nvPicPr>
        <p:blipFill>
          <a:blip r:embed="rId2">
            <a:extLst/>
          </a:blip>
          <a:stretch>
            <a:fillRect/>
          </a:stretch>
        </p:blipFill>
        <p:spPr>
          <a:xfrm>
            <a:off x="5766067" y="1071562"/>
            <a:ext cx="2946876" cy="5311434"/>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Review: Why the “Perfect Storm” of 1929-1933?"/>
          <p:cNvSpPr txBox="1"/>
          <p:nvPr>
            <p:ph type="title" idx="4294967295"/>
          </p:nvPr>
        </p:nvSpPr>
        <p:spPr>
          <a:xfrm>
            <a:off x="457199" y="-2"/>
            <a:ext cx="8228391" cy="1023143"/>
          </a:xfrm>
          <a:prstGeom prst="rect">
            <a:avLst/>
          </a:prstGeom>
        </p:spPr>
        <p:txBody>
          <a:bodyPr lIns="50800" tIns="50800" rIns="50800" bIns="50800"/>
          <a:lstStyle>
            <a:lvl1pPr defTabSz="221813">
              <a:defRPr sz="3000"/>
            </a:lvl1pPr>
          </a:lstStyle>
          <a:p>
            <a:pPr/>
            <a:r>
              <a:t>Review: Why the “Perfect Storm” of 1929-1933?</a:t>
            </a:r>
          </a:p>
        </p:txBody>
      </p:sp>
      <p:sp>
        <p:nvSpPr>
          <p:cNvPr id="583"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1873—railroad</a:t>
            </a:r>
          </a:p>
          <a:p>
            <a:pPr lvl="1" marL="685681" indent="-307857" defTabSz="777240">
              <a:spcBef>
                <a:spcPts val="700"/>
              </a:spcBef>
              <a:defRPr sz="2000">
                <a:uFill>
                  <a:solidFill>
                    <a:srgbClr val="000000"/>
                  </a:solidFill>
                </a:uFill>
                <a:latin typeface="Calibri"/>
                <a:ea typeface="Calibri"/>
                <a:cs typeface="Calibri"/>
                <a:sym typeface="Calibri"/>
              </a:defRPr>
            </a:pPr>
            <a:r>
              <a:t>1884—railroad redux</a:t>
            </a:r>
          </a:p>
          <a:p>
            <a:pPr lvl="1" marL="685681" indent="-307857" defTabSz="777240">
              <a:spcBef>
                <a:spcPts val="700"/>
              </a:spcBef>
              <a:defRPr sz="2000">
                <a:uFill>
                  <a:solidFill>
                    <a:srgbClr val="000000"/>
                  </a:solidFill>
                </a:uFill>
                <a:latin typeface="Calibri"/>
                <a:ea typeface="Calibri"/>
                <a:cs typeface="Calibri"/>
                <a:sym typeface="Calibri"/>
              </a:defRPr>
            </a:pPr>
            <a:r>
              <a:t>1893—free silver</a:t>
            </a:r>
          </a:p>
          <a:p>
            <a:pPr lvl="1" marL="685681" indent="-307857" defTabSz="777240">
              <a:spcBef>
                <a:spcPts val="700"/>
              </a:spcBef>
              <a:defRPr sz="2000">
                <a:uFill>
                  <a:solidFill>
                    <a:srgbClr val="000000"/>
                  </a:solidFill>
                </a:uFill>
                <a:latin typeface="Calibri"/>
                <a:ea typeface="Calibri"/>
                <a:cs typeface="Calibri"/>
                <a:sym typeface="Calibri"/>
              </a:defRPr>
            </a:pPr>
            <a:r>
              <a:t>1904—Northern Securities</a:t>
            </a:r>
          </a:p>
          <a:p>
            <a:pPr lvl="1" marL="685681" indent="-307857" defTabSz="777240">
              <a:spcBef>
                <a:spcPts val="700"/>
              </a:spcBef>
              <a:defRPr sz="2000">
                <a:uFill>
                  <a:solidFill>
                    <a:srgbClr val="000000"/>
                  </a:solidFill>
                </a:uFill>
                <a:latin typeface="Calibri"/>
                <a:ea typeface="Calibri"/>
                <a:cs typeface="Calibri"/>
                <a:sym typeface="Calibri"/>
              </a:defRPr>
            </a:pPr>
            <a:r>
              <a:t>1907—gold drain to Britain</a:t>
            </a:r>
          </a:p>
          <a:p>
            <a:pPr lvl="1" marL="685681" indent="-307857" defTabSz="777240">
              <a:spcBef>
                <a:spcPts val="700"/>
              </a:spcBef>
              <a:defRPr sz="2000">
                <a:uFill>
                  <a:solidFill>
                    <a:srgbClr val="000000"/>
                  </a:solidFill>
                </a:uFill>
                <a:latin typeface="Calibri"/>
                <a:ea typeface="Calibri"/>
                <a:cs typeface="Calibri"/>
                <a:sym typeface="Calibri"/>
              </a:defRPr>
            </a:pPr>
            <a:r>
              <a:t>1914—disruption of the start of WWI</a:t>
            </a:r>
          </a:p>
          <a:p>
            <a:pPr lvl="1" marL="685681" indent="-307857" defTabSz="777240">
              <a:spcBef>
                <a:spcPts val="700"/>
              </a:spcBef>
              <a:defRPr sz="2000">
                <a:uFill>
                  <a:solidFill>
                    <a:srgbClr val="000000"/>
                  </a:solidFill>
                </a:uFill>
                <a:latin typeface="Calibri"/>
                <a:ea typeface="Calibri"/>
                <a:cs typeface="Calibri"/>
                <a:sym typeface="Calibri"/>
              </a:defRPr>
            </a:pPr>
            <a:r>
              <a:t>1920—deflation; return to “normalcy”</a:t>
            </a:r>
          </a:p>
          <a:p>
            <a:pPr marL="307856" indent="-307856" defTabSz="777240">
              <a:spcBef>
                <a:spcPts val="700"/>
              </a:spcBef>
              <a:defRPr sz="2000">
                <a:uFill>
                  <a:solidFill>
                    <a:srgbClr val="000000"/>
                  </a:solidFill>
                </a:uFill>
                <a:latin typeface="Calibri"/>
                <a:ea typeface="Calibri"/>
                <a:cs typeface="Calibri"/>
                <a:sym typeface="Calibri"/>
              </a:defRPr>
            </a:pPr>
            <a:r>
              <a:t>What brought previous downturns to a halt?</a:t>
            </a:r>
          </a:p>
          <a:p>
            <a:pPr marL="307856" indent="-307856" defTabSz="777240">
              <a:spcBef>
                <a:spcPts val="700"/>
              </a:spcBef>
              <a:defRPr sz="2000">
                <a:uFill>
                  <a:solidFill>
                    <a:srgbClr val="000000"/>
                  </a:solidFill>
                </a:uFill>
                <a:latin typeface="Calibri"/>
                <a:ea typeface="Calibri"/>
                <a:cs typeface="Calibri"/>
                <a:sym typeface="Calibri"/>
              </a:defRPr>
            </a:pPr>
            <a:r>
              <a:t>What made the Great Depression so great?</a:t>
            </a:r>
          </a:p>
        </p:txBody>
      </p:sp>
      <p:pic>
        <p:nvPicPr>
          <p:cNvPr id="584"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General Glut"/>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General Glut</a:t>
            </a:r>
          </a:p>
        </p:txBody>
      </p:sp>
      <p:sp>
        <p:nvSpPr>
          <p:cNvPr id="587" name="How is it that there can be a &quot;general glut&quot; in which pretty much every produced commodity and the labor of workers are in excess supply, given that humans are far from satiated with production goods and given that one person's expenditure is another per"/>
          <p:cNvSpPr txBox="1"/>
          <p:nvPr>
            <p:ph type="body" idx="4294967295"/>
          </p:nvPr>
        </p:nvSpPr>
        <p:spPr>
          <a:xfrm>
            <a:off x="457199" y="1023139"/>
            <a:ext cx="8228391" cy="5244065"/>
          </a:xfrm>
          <a:prstGeom prst="rect">
            <a:avLst/>
          </a:prstGeom>
        </p:spPr>
        <p:txBody>
          <a:bodyPr lIns="50800" tIns="50800" rIns="50800" bIns="50800" anchor="t"/>
          <a:lstStyle/>
          <a:p>
            <a:pPr marL="315100" indent="-315100" defTabSz="795527">
              <a:spcBef>
                <a:spcPts val="700"/>
              </a:spcBef>
              <a:defRPr sz="2000">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0" indent="-315100" defTabSz="795527">
              <a:spcBef>
                <a:spcPts val="700"/>
              </a:spcBef>
              <a:defRPr sz="2000">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0" indent="-315100" defTabSz="795527">
              <a:spcBef>
                <a:spcPts val="700"/>
              </a:spcBef>
              <a:defRPr sz="2000">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0" indent="-315100" defTabSz="795527">
              <a:spcBef>
                <a:spcPts val="700"/>
              </a:spcBef>
              <a:defRPr sz="2000">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resent at the Creation"/>
          <p:cNvSpPr txBox="1"/>
          <p:nvPr>
            <p:ph type="title"/>
          </p:nvPr>
        </p:nvSpPr>
        <p:spPr>
          <a:xfrm>
            <a:off x="124795" y="-1"/>
            <a:ext cx="8890001" cy="1261271"/>
          </a:xfrm>
          <a:prstGeom prst="rect">
            <a:avLst/>
          </a:prstGeom>
        </p:spPr>
        <p:txBody>
          <a:bodyPr/>
          <a:lstStyle>
            <a:lvl1pPr defTabSz="222198">
              <a:defRPr sz="3888"/>
            </a:lvl1pPr>
          </a:lstStyle>
          <a:p>
            <a:pPr/>
            <a:r>
              <a:t>How Do We Think About the State’s Role Here?</a:t>
            </a:r>
          </a:p>
        </p:txBody>
      </p:sp>
      <p:sp>
        <p:nvSpPr>
          <p:cNvPr id="20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Ideal Types:</a:t>
            </a:r>
          </a:p>
          <a:p>
            <a:pPr marL="113080" indent="-113080" defTabSz="156747">
              <a:spcBef>
                <a:spcPts val="800"/>
              </a:spcBef>
              <a:defRPr sz="1728">
                <a:latin typeface="Times New Roman"/>
                <a:ea typeface="Times New Roman"/>
                <a:cs typeface="Times New Roman"/>
                <a:sym typeface="Times New Roman"/>
              </a:defRPr>
            </a:pPr>
            <a:r>
              <a:t>(1) Regulator, (2) producer, (3) midwife, (4) gardener…</a:t>
            </a:r>
          </a:p>
          <a:p>
            <a:pPr marL="113080" indent="-113080" defTabSz="156747">
              <a:spcBef>
                <a:spcPts val="800"/>
              </a:spcBef>
              <a:defRPr sz="1728">
                <a:latin typeface="Times New Roman"/>
                <a:ea typeface="Times New Roman"/>
                <a:cs typeface="Times New Roman"/>
                <a:sym typeface="Times New Roman"/>
              </a:defRPr>
            </a:pPr>
            <a:r>
              <a:t>(3) &amp; (4) work much better than (1) &amp; (2), it seems…</a:t>
            </a:r>
          </a:p>
          <a:p>
            <a:pPr marL="113080" indent="-113080" defTabSz="156747">
              <a:spcBef>
                <a:spcPts val="800"/>
              </a:spcBef>
              <a:defRPr sz="1728">
                <a:latin typeface="Times New Roman"/>
                <a:ea typeface="Times New Roman"/>
                <a:cs typeface="Times New Roman"/>
                <a:sym typeface="Times New Roman"/>
              </a:defRPr>
            </a:pPr>
            <a:r>
              <a:t>(1) &amp; (2) arise from negative conceptions of the private sector:</a:t>
            </a:r>
          </a:p>
          <a:p>
            <a:pPr lvl="1" marL="282701" indent="-113080" defTabSz="156747">
              <a:spcBef>
                <a:spcPts val="800"/>
              </a:spcBef>
              <a:defRPr sz="1728">
                <a:latin typeface="Times New Roman"/>
                <a:ea typeface="Times New Roman"/>
                <a:cs typeface="Times New Roman"/>
                <a:sym typeface="Times New Roman"/>
              </a:defRPr>
            </a:pPr>
            <a:r>
              <a:t>(1) State as regulator becomes preoccupied with policing rather than growing the private sector…</a:t>
            </a:r>
          </a:p>
          <a:p>
            <a:pPr lvl="1" marL="282701" indent="-113080" defTabSz="156747">
              <a:spcBef>
                <a:spcPts val="800"/>
              </a:spcBef>
              <a:defRPr sz="1728">
                <a:latin typeface="Times New Roman"/>
                <a:ea typeface="Times New Roman"/>
                <a:cs typeface="Times New Roman"/>
                <a:sym typeface="Times New Roman"/>
              </a:defRPr>
            </a:pPr>
            <a:r>
              <a:t>(2) State as producer: risky—bureaucratic imperatives of expansion even where inefficient, and levers of control allow it to do so…</a:t>
            </a:r>
          </a:p>
          <a:p>
            <a:pPr marL="113080" indent="-113080" defTabSz="156747">
              <a:spcBef>
                <a:spcPts val="800"/>
              </a:spcBef>
              <a:defRPr sz="1728">
                <a:latin typeface="Times New Roman"/>
                <a:ea typeface="Times New Roman"/>
                <a:cs typeface="Times New Roman"/>
                <a:sym typeface="Times New Roman"/>
              </a:defRPr>
            </a:pPr>
            <a:r>
              <a:t>(3) &amp; (4) spring from greater optimism about the vitality of private capital:</a:t>
            </a:r>
          </a:p>
          <a:p>
            <a:pPr lvl="1" marL="282701" indent="-113080" defTabSz="156747">
              <a:spcBef>
                <a:spcPts val="800"/>
              </a:spcBef>
              <a:defRPr sz="1728">
                <a:latin typeface="Times New Roman"/>
                <a:ea typeface="Times New Roman"/>
                <a:cs typeface="Times New Roman"/>
                <a:sym typeface="Times New Roman"/>
              </a:defRPr>
            </a:pPr>
            <a:r>
              <a:t>(3) Midwife: infant-industry protection and encouragement. In the US, DARPA.</a:t>
            </a:r>
          </a:p>
          <a:p>
            <a:pPr lvl="1" marL="282701" indent="-113080" defTabSz="156747">
              <a:spcBef>
                <a:spcPts val="800"/>
              </a:spcBef>
              <a:defRPr sz="1728">
                <a:latin typeface="Times New Roman"/>
                <a:ea typeface="Times New Roman"/>
                <a:cs typeface="Times New Roman"/>
                <a:sym typeface="Times New Roman"/>
              </a:defRPr>
            </a:pPr>
            <a:r>
              <a:t>(4) Gardener: firms that need rather encouragement and assistance to advance the sector. But the existence of a directly interested private sector increases the risk for state capture, and thus crashing into rent seeking.</a:t>
            </a:r>
          </a:p>
          <a:p>
            <a:pPr marL="113080" indent="-113080" defTabSz="156747">
              <a:spcBef>
                <a:spcPts val="800"/>
              </a:spcBef>
              <a:defRPr sz="1728">
                <a:latin typeface="Times New Roman"/>
                <a:ea typeface="Times New Roman"/>
                <a:cs typeface="Times New Roman"/>
                <a:sym typeface="Times New Roman"/>
              </a:defRPr>
            </a:pPr>
            <a:r>
              <a:t>What are the rules? There are no rules! It depends!!</a:t>
            </a:r>
          </a:p>
        </p:txBody>
      </p:sp>
      <p:sp>
        <p:nvSpPr>
          <p:cNvPr id="20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20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7" y="62298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8095001"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2"/>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What Had Ended Previous Downturns?"/>
          <p:cNvSpPr txBox="1"/>
          <p:nvPr>
            <p:ph type="title" idx="4294967295"/>
          </p:nvPr>
        </p:nvSpPr>
        <p:spPr>
          <a:xfrm>
            <a:off x="457199" y="-2"/>
            <a:ext cx="8228391" cy="1023143"/>
          </a:xfrm>
          <a:prstGeom prst="rect">
            <a:avLst/>
          </a:prstGeom>
        </p:spPr>
        <p:txBody>
          <a:bodyPr lIns="50800" tIns="50800" rIns="50800" bIns="50800"/>
          <a:lstStyle>
            <a:lvl1pPr defTabSz="250566">
              <a:defRPr sz="3400">
                <a:solidFill>
                  <a:srgbClr val="000080"/>
                </a:solidFill>
              </a:defRPr>
            </a:lvl1pPr>
          </a:lstStyle>
          <a:p>
            <a:pPr/>
            <a:r>
              <a:t>What Had Ended Previous Downturns?</a:t>
            </a:r>
          </a:p>
        </p:txBody>
      </p:sp>
      <p:sp>
        <p:nvSpPr>
          <p:cNvPr id="590" name="Previous Cycles:…"/>
          <p:cNvSpPr txBox="1"/>
          <p:nvPr>
            <p:ph type="body" sz="half" idx="4294967295"/>
          </p:nvPr>
        </p:nvSpPr>
        <p:spPr>
          <a:xfrm>
            <a:off x="457198" y="1023139"/>
            <a:ext cx="4117830"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Previous Cycles:</a:t>
            </a:r>
          </a:p>
          <a:p>
            <a:pPr lvl="1" marL="685681" indent="-307857" defTabSz="777240">
              <a:spcBef>
                <a:spcPts val="700"/>
              </a:spcBef>
              <a:defRPr sz="2000">
                <a:uFill>
                  <a:solidFill>
                    <a:srgbClr val="000000"/>
                  </a:solidFill>
                </a:uFill>
                <a:latin typeface="Calibri"/>
                <a:ea typeface="Calibri"/>
                <a:cs typeface="Calibri"/>
                <a:sym typeface="Calibri"/>
              </a:defRPr>
            </a:pPr>
            <a:r>
              <a:t>1873—RR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1884—RR investment drops to zero</a:t>
            </a:r>
          </a:p>
          <a:p>
            <a:pPr lvl="1" marL="685681" indent="-307857" defTabSz="777240">
              <a:spcBef>
                <a:spcPts val="700"/>
              </a:spcBef>
              <a:defRPr sz="2000">
                <a:uFill>
                  <a:solidFill>
                    <a:srgbClr val="000000"/>
                  </a:solidFill>
                </a:uFill>
                <a:latin typeface="Calibri"/>
                <a:ea typeface="Calibri"/>
                <a:cs typeface="Calibri"/>
                <a:sym typeface="Calibri"/>
              </a:defRPr>
            </a:pPr>
            <a:r>
              <a:t>1893—confidence that gold standard will be kept</a:t>
            </a:r>
          </a:p>
          <a:p>
            <a:pPr lvl="1" marL="685681" indent="-307857" defTabSz="777240">
              <a:spcBef>
                <a:spcPts val="700"/>
              </a:spcBef>
              <a:defRPr sz="2000">
                <a:uFill>
                  <a:solidFill>
                    <a:srgbClr val="000000"/>
                  </a:solidFill>
                </a:uFill>
                <a:latin typeface="Calibri"/>
                <a:ea typeface="Calibri"/>
                <a:cs typeface="Calibri"/>
                <a:sym typeface="Calibri"/>
              </a:defRPr>
            </a:pPr>
            <a:r>
              <a:t>1904—Theodore Roosevelt</a:t>
            </a:r>
          </a:p>
          <a:p>
            <a:pPr lvl="1" marL="685681" indent="-307857" defTabSz="777240">
              <a:spcBef>
                <a:spcPts val="700"/>
              </a:spcBef>
              <a:defRPr sz="2000">
                <a:uFill>
                  <a:solidFill>
                    <a:srgbClr val="000000"/>
                  </a:solidFill>
                </a:uFill>
                <a:latin typeface="Calibri"/>
                <a:ea typeface="Calibri"/>
                <a:cs typeface="Calibri"/>
                <a:sym typeface="Calibri"/>
              </a:defRPr>
            </a:pPr>
            <a:r>
              <a:t>1907—J.P. Morgan constitutes himself a pick-up central bank</a:t>
            </a:r>
          </a:p>
          <a:p>
            <a:pPr lvl="1" marL="685681" indent="-307857" defTabSz="777240">
              <a:spcBef>
                <a:spcPts val="700"/>
              </a:spcBef>
              <a:defRPr sz="2000">
                <a:uFill>
                  <a:solidFill>
                    <a:srgbClr val="000000"/>
                  </a:solidFill>
                </a:uFill>
                <a:latin typeface="Calibri"/>
                <a:ea typeface="Calibri"/>
                <a:cs typeface="Calibri"/>
                <a:sym typeface="Calibri"/>
              </a:defRPr>
            </a:pPr>
            <a:r>
              <a:t>1914—profits from European war demand WWI</a:t>
            </a:r>
          </a:p>
          <a:p>
            <a:pPr lvl="1" marL="685681" indent="-307857" defTabSz="777240">
              <a:spcBef>
                <a:spcPts val="700"/>
              </a:spcBef>
              <a:defRPr sz="2000">
                <a:uFill>
                  <a:solidFill>
                    <a:srgbClr val="000000"/>
                  </a:solidFill>
                </a:uFill>
                <a:latin typeface="Calibri"/>
                <a:ea typeface="Calibri"/>
                <a:cs typeface="Calibri"/>
                <a:sym typeface="Calibri"/>
              </a:defRPr>
            </a:pPr>
            <a:r>
              <a:t>1920—Federal Reserve reverses course</a:t>
            </a:r>
          </a:p>
        </p:txBody>
      </p:sp>
      <p:pic>
        <p:nvPicPr>
          <p:cNvPr id="591" name="Image" descr="Image"/>
          <p:cNvPicPr>
            <a:picLocks noChangeAspect="1"/>
          </p:cNvPicPr>
          <p:nvPr/>
        </p:nvPicPr>
        <p:blipFill>
          <a:blip r:embed="rId2">
            <a:extLst/>
          </a:blip>
          <a:stretch>
            <a:fillRect/>
          </a:stretch>
        </p:blipFill>
        <p:spPr>
          <a:xfrm>
            <a:off x="4575026" y="1023139"/>
            <a:ext cx="4110564" cy="5244065"/>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Interwar Gold Standard"/>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Interwar Gold Standard</a:t>
            </a:r>
          </a:p>
        </p:txBody>
      </p:sp>
      <p:sp>
        <p:nvSpPr>
          <p:cNvPr id="594" name="The interwar gold standard caused, deepened, and definitely did nothing toward curing or ameliorating the Great Depression?…"/>
          <p:cNvSpPr txBox="1"/>
          <p:nvPr>
            <p:ph type="body" idx="4294967295"/>
          </p:nvPr>
        </p:nvSpPr>
        <p:spPr>
          <a:xfrm>
            <a:off x="457199" y="1023139"/>
            <a:ext cx="8228391" cy="5244065"/>
          </a:xfrm>
          <a:prstGeom prst="rect">
            <a:avLst/>
          </a:prstGeom>
        </p:spPr>
        <p:txBody>
          <a:bodyPr lIns="50800" tIns="50800" rIns="50800" bIns="50800" anchor="t"/>
          <a:lstStyle/>
          <a:p>
            <a:pPr marL="307856" indent="-307856" defTabSz="777240">
              <a:spcBef>
                <a:spcPts val="700"/>
              </a:spcBef>
              <a:defRPr sz="200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6" indent="-307856" defTabSz="777240">
              <a:spcBef>
                <a:spcPts val="700"/>
              </a:spcBef>
              <a:defRPr sz="2000">
                <a:uFill>
                  <a:solidFill>
                    <a:srgbClr val="000000"/>
                  </a:solidFill>
                </a:uFill>
                <a:latin typeface="Calibri"/>
                <a:ea typeface="Calibri"/>
                <a:cs typeface="Calibri"/>
                <a:sym typeface="Calibri"/>
              </a:defRPr>
            </a:pPr>
            <a:r>
              <a:t>There is nothing worse than attempting to credibly commit to an incredible policy</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1" indent="-307857" defTabSz="777240">
              <a:spcBef>
                <a:spcPts val="700"/>
              </a:spcBef>
              <a:defRPr sz="200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6" indent="-307856" defTabSz="777240">
              <a:spcBef>
                <a:spcPts val="700"/>
              </a:spcBef>
              <a:defRPr sz="2000">
                <a:uFill>
                  <a:solidFill>
                    <a:srgbClr val="000000"/>
                  </a:solidFill>
                </a:uFill>
                <a:latin typeface="Calibri"/>
                <a:ea typeface="Calibri"/>
                <a:cs typeface="Calibri"/>
                <a:sym typeface="Calibri"/>
              </a:defRPr>
            </a:pPr>
            <a:r>
              <a:t>Big depressions happen when the popular demand for cash outstrips the government's supply</a:t>
            </a:r>
          </a:p>
          <a:p>
            <a:pPr marL="307856" indent="-307856" defTabSz="777240">
              <a:spcBef>
                <a:spcPts val="700"/>
              </a:spcBef>
              <a:defRPr sz="200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Crying ‘Fire! Fire!’ in Noah’s Flood…”"/>
          <p:cNvSpPr txBox="1"/>
          <p:nvPr>
            <p:ph type="title" idx="4294967295"/>
          </p:nvPr>
        </p:nvSpPr>
        <p:spPr>
          <a:xfrm>
            <a:off x="457199" y="-2"/>
            <a:ext cx="8228391" cy="1023143"/>
          </a:xfrm>
          <a:prstGeom prst="rect">
            <a:avLst/>
          </a:prstGeom>
        </p:spPr>
        <p:txBody>
          <a:bodyPr lIns="50800" tIns="50800" rIns="50800" bIns="50800"/>
          <a:lstStyle>
            <a:lvl1pPr defTabSz="254673">
              <a:defRPr sz="3400">
                <a:solidFill>
                  <a:srgbClr val="000080"/>
                </a:solidFill>
              </a:defRPr>
            </a:lvl1pPr>
          </a:lstStyle>
          <a:p>
            <a:pPr/>
            <a:r>
              <a:t>“Crying ‘Fire! Fire!’ in Noah’s Flood…”</a:t>
            </a:r>
          </a:p>
        </p:txBody>
      </p:sp>
      <p:sp>
        <p:nvSpPr>
          <p:cNvPr id="597" name="France gold acquisition policy…"/>
          <p:cNvSpPr txBox="1"/>
          <p:nvPr>
            <p:ph type="body" sz="half" idx="4294967295"/>
          </p:nvPr>
        </p:nvSpPr>
        <p:spPr>
          <a:xfrm>
            <a:off x="457198" y="1023139"/>
            <a:ext cx="4117830" cy="5535217"/>
          </a:xfrm>
          <a:prstGeom prst="rect">
            <a:avLst/>
          </a:prstGeom>
        </p:spPr>
        <p:txBody>
          <a:bodyPr lIns="50800" tIns="50800" rIns="50800" bIns="50800" anchor="t"/>
          <a:lstStyle/>
          <a:p>
            <a:pPr marL="340454" indent="-340454" defTabSz="859536">
              <a:spcBef>
                <a:spcPts val="700"/>
              </a:spcBef>
              <a:defRPr sz="2200">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00">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3" indent="-340453" defTabSz="859536">
              <a:spcBef>
                <a:spcPts val="700"/>
              </a:spcBef>
              <a:defRPr sz="2200">
                <a:uFill>
                  <a:solidFill>
                    <a:srgbClr val="000000"/>
                  </a:solidFill>
                </a:uFill>
                <a:latin typeface="Calibri"/>
                <a:ea typeface="Calibri"/>
                <a:cs typeface="Calibri"/>
                <a:sym typeface="Calibri"/>
              </a:defRPr>
            </a:pPr>
            <a:r>
              <a:t>Labor-side pressure…</a:t>
            </a:r>
          </a:p>
          <a:p>
            <a:pPr lvl="1" marL="758283" indent="-340453" defTabSz="859536">
              <a:spcBef>
                <a:spcPts val="700"/>
              </a:spcBef>
              <a:defRPr sz="2200">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00">
                <a:uFill>
                  <a:solidFill>
                    <a:srgbClr val="000000"/>
                  </a:solidFill>
                </a:uFill>
                <a:latin typeface="Calibri"/>
                <a:ea typeface="Calibri"/>
                <a:cs typeface="Calibri"/>
                <a:sym typeface="Calibri"/>
              </a:defRPr>
            </a:pPr>
            <a:r>
              <a:t>And then the belief that inflation was always just around the corner…</a:t>
            </a:r>
          </a:p>
        </p:txBody>
      </p:sp>
      <p:pic>
        <p:nvPicPr>
          <p:cNvPr id="598" name="UK_Economy_in_the_1920s___Economics_Help.png" descr="UK_Economy_in_the_1920s___Economics_Help.png"/>
          <p:cNvPicPr>
            <a:picLocks noChangeAspect="1"/>
          </p:cNvPicPr>
          <p:nvPr/>
        </p:nvPicPr>
        <p:blipFill>
          <a:blip r:embed="rId2">
            <a:extLst/>
          </a:blip>
          <a:stretch>
            <a:fillRect/>
          </a:stretch>
        </p:blipFill>
        <p:spPr>
          <a:xfrm>
            <a:off x="4470775" y="1023139"/>
            <a:ext cx="4214815" cy="5535217"/>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The Role of the Stock Market"/>
          <p:cNvSpPr txBox="1"/>
          <p:nvPr>
            <p:ph type="title" idx="4294967295"/>
          </p:nvPr>
        </p:nvSpPr>
        <p:spPr>
          <a:xfrm>
            <a:off x="457199" y="-2"/>
            <a:ext cx="8228391" cy="1023143"/>
          </a:xfrm>
          <a:prstGeom prst="rect">
            <a:avLst/>
          </a:prstGeom>
        </p:spPr>
        <p:txBody>
          <a:bodyPr lIns="50800" tIns="50800" rIns="50800" bIns="50800"/>
          <a:lstStyle>
            <a:lvl1pPr defTabSz="340935">
              <a:defRPr sz="4600">
                <a:solidFill>
                  <a:srgbClr val="000080"/>
                </a:solidFill>
              </a:defRPr>
            </a:lvl1pPr>
          </a:lstStyle>
          <a:p>
            <a:pPr/>
            <a:r>
              <a:t>The Role of the Stock Market</a:t>
            </a:r>
          </a:p>
        </p:txBody>
      </p:sp>
      <p:sp>
        <p:nvSpPr>
          <p:cNvPr id="601" name="Stock market doubles between the start of 1927 and late 1929…"/>
          <p:cNvSpPr txBox="1"/>
          <p:nvPr>
            <p:ph type="body" sz="half" idx="4294967295"/>
          </p:nvPr>
        </p:nvSpPr>
        <p:spPr>
          <a:xfrm>
            <a:off x="457198" y="1023139"/>
            <a:ext cx="3759563" cy="5244065"/>
          </a:xfrm>
          <a:prstGeom prst="rect">
            <a:avLst/>
          </a:prstGeom>
        </p:spPr>
        <p:txBody>
          <a:bodyPr lIns="50800" tIns="50800" rIns="50800" bIns="50800" anchor="t"/>
          <a:lstStyle/>
          <a:p>
            <a:pPr marL="300613" indent="-300613" defTabSz="758951">
              <a:spcBef>
                <a:spcPts val="700"/>
              </a:spcBef>
              <a:defRPr sz="1900">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00">
                <a:uFill>
                  <a:solidFill>
                    <a:srgbClr val="000000"/>
                  </a:solidFill>
                </a:uFill>
                <a:latin typeface="Calibri"/>
                <a:ea typeface="Calibri"/>
                <a:cs typeface="Calibri"/>
                <a:sym typeface="Calibri"/>
              </a:defRPr>
            </a:pPr>
            <a:r>
              <a:t>Positive-feedback margin trading</a:t>
            </a:r>
          </a:p>
          <a:p>
            <a:pPr lvl="1" marL="669547" indent="-300612" defTabSz="758951">
              <a:spcBef>
                <a:spcPts val="700"/>
              </a:spcBef>
              <a:defRPr sz="1900">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00">
                <a:uFill>
                  <a:solidFill>
                    <a:srgbClr val="000000"/>
                  </a:solidFill>
                </a:uFill>
                <a:latin typeface="Calibri"/>
                <a:ea typeface="Calibri"/>
                <a:cs typeface="Calibri"/>
                <a:sym typeface="Calibri"/>
              </a:defRPr>
            </a:pPr>
            <a:r>
              <a:t>Castles in the air</a:t>
            </a:r>
          </a:p>
          <a:p>
            <a:pPr lvl="1" marL="669547" indent="-300612" defTabSz="758951">
              <a:spcBef>
                <a:spcPts val="700"/>
              </a:spcBef>
              <a:defRPr sz="1900">
                <a:uFill>
                  <a:solidFill>
                    <a:srgbClr val="000000"/>
                  </a:solidFill>
                </a:uFill>
                <a:latin typeface="Calibri"/>
                <a:ea typeface="Calibri"/>
                <a:cs typeface="Calibri"/>
                <a:sym typeface="Calibri"/>
              </a:defRPr>
            </a:pPr>
            <a:r>
              <a:t>Prohibition?</a:t>
            </a:r>
          </a:p>
          <a:p>
            <a:pPr lvl="1" marL="669547" indent="-300612" defTabSz="758951">
              <a:spcBef>
                <a:spcPts val="700"/>
              </a:spcBef>
              <a:defRPr sz="1900">
                <a:uFill>
                  <a:solidFill>
                    <a:srgbClr val="000000"/>
                  </a:solidFill>
                </a:uFill>
                <a:latin typeface="Calibri"/>
                <a:ea typeface="Calibri"/>
                <a:cs typeface="Calibri"/>
                <a:sym typeface="Calibri"/>
              </a:defRPr>
            </a:pPr>
            <a:r>
              <a:t>Monetary policy?</a:t>
            </a:r>
          </a:p>
          <a:p>
            <a:pPr lvl="1" marL="669547" indent="-300612" defTabSz="758951">
              <a:spcBef>
                <a:spcPts val="700"/>
              </a:spcBef>
              <a:defRPr sz="1900">
                <a:uFill>
                  <a:solidFill>
                    <a:srgbClr val="000000"/>
                  </a:solidFill>
                </a:uFill>
                <a:latin typeface="Calibri"/>
                <a:ea typeface="Calibri"/>
                <a:cs typeface="Calibri"/>
                <a:sym typeface="Calibri"/>
              </a:defRPr>
            </a:pPr>
            <a:r>
              <a:t>Mass production?</a:t>
            </a:r>
          </a:p>
          <a:p>
            <a:pPr marL="300613" indent="-300613" defTabSz="758951">
              <a:spcBef>
                <a:spcPts val="700"/>
              </a:spcBef>
              <a:defRPr sz="1900">
                <a:uFill>
                  <a:solidFill>
                    <a:srgbClr val="000000"/>
                  </a:solidFill>
                </a:uFill>
                <a:latin typeface="Calibri"/>
                <a:ea typeface="Calibri"/>
                <a:cs typeface="Calibri"/>
                <a:sym typeface="Calibri"/>
              </a:defRPr>
            </a:pPr>
            <a:r>
              <a:t>The expectations shock produced </a:t>
            </a:r>
          </a:p>
        </p:txBody>
      </p:sp>
      <p:pic>
        <p:nvPicPr>
          <p:cNvPr id="602" name="Dow_Jones_Industrial_Average___Value_Investing_Basics.png" descr="Dow_Jones_Industrial_Average___Value_Investing_Basics.png"/>
          <p:cNvPicPr>
            <a:picLocks noChangeAspect="1"/>
          </p:cNvPicPr>
          <p:nvPr/>
        </p:nvPicPr>
        <p:blipFill>
          <a:blip r:embed="rId2">
            <a:extLst/>
          </a:blip>
          <a:stretch>
            <a:fillRect/>
          </a:stretch>
        </p:blipFill>
        <p:spPr>
          <a:xfrm>
            <a:off x="4216760" y="1023139"/>
            <a:ext cx="4468830" cy="5244065"/>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Why Was the Great Depression so Great?"/>
          <p:cNvSpPr txBox="1"/>
          <p:nvPr>
            <p:ph type="title" idx="4294967295"/>
          </p:nvPr>
        </p:nvSpPr>
        <p:spPr>
          <a:xfrm>
            <a:off x="457199" y="-2"/>
            <a:ext cx="8228391" cy="1023143"/>
          </a:xfrm>
          <a:prstGeom prst="rect">
            <a:avLst/>
          </a:prstGeom>
        </p:spPr>
        <p:txBody>
          <a:bodyPr lIns="50800" tIns="50800" rIns="50800" bIns="50800"/>
          <a:lstStyle>
            <a:lvl1pPr defTabSz="234135">
              <a:defRPr sz="3100">
                <a:solidFill>
                  <a:srgbClr val="000080"/>
                </a:solidFill>
              </a:defRPr>
            </a:lvl1pPr>
          </a:lstStyle>
          <a:p>
            <a:pPr/>
            <a:r>
              <a:t>Why Was the Great Depression so Great?</a:t>
            </a:r>
          </a:p>
        </p:txBody>
      </p:sp>
      <p:sp>
        <p:nvSpPr>
          <p:cNvPr id="605" name="John Maynard Keynes:…"/>
          <p:cNvSpPr txBox="1"/>
          <p:nvPr>
            <p:ph type="body" idx="4294967295"/>
          </p:nvPr>
        </p:nvSpPr>
        <p:spPr>
          <a:xfrm>
            <a:off x="457199" y="1023139"/>
            <a:ext cx="8228391" cy="5244065"/>
          </a:xfrm>
          <a:prstGeom prst="rect">
            <a:avLst/>
          </a:prstGeom>
        </p:spPr>
        <p:txBody>
          <a:bodyPr lIns="50800" tIns="50800" rIns="50800" bIns="50800" anchor="t"/>
          <a:lstStyle/>
          <a:p>
            <a:pPr marL="264395" indent="-264395" defTabSz="667512">
              <a:spcBef>
                <a:spcPts val="600"/>
              </a:spcBef>
              <a:defRPr sz="1700">
                <a:uFill>
                  <a:solidFill>
                    <a:srgbClr val="000000"/>
                  </a:solidFill>
                </a:uFill>
                <a:latin typeface="Calibri"/>
                <a:ea typeface="Calibri"/>
                <a:cs typeface="Calibri"/>
                <a:sym typeface="Calibri"/>
              </a:defRPr>
            </a:pPr>
            <a:r>
              <a:t>John Maynard Keynes:</a:t>
            </a:r>
          </a:p>
          <a:p>
            <a:pPr lvl="1" marL="588879" indent="-264395" defTabSz="667512">
              <a:spcBef>
                <a:spcPts val="600"/>
              </a:spcBef>
              <a:defRPr sz="1700">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79" indent="-264395" defTabSz="667512">
              <a:spcBef>
                <a:spcPts val="600"/>
              </a:spcBef>
              <a:defRPr sz="1700">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79" indent="-264395" defTabSz="667512">
              <a:spcBef>
                <a:spcPts val="600"/>
              </a:spcBef>
              <a:defRPr sz="1700">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The Role of the Banking System"/>
          <p:cNvSpPr txBox="1"/>
          <p:nvPr>
            <p:ph type="title" idx="4294967295"/>
          </p:nvPr>
        </p:nvSpPr>
        <p:spPr>
          <a:xfrm>
            <a:off x="457199" y="-2"/>
            <a:ext cx="8228391" cy="1023143"/>
          </a:xfrm>
          <a:prstGeom prst="rect">
            <a:avLst/>
          </a:prstGeom>
        </p:spPr>
        <p:txBody>
          <a:bodyPr lIns="50800" tIns="50800" rIns="50800" bIns="50800"/>
          <a:lstStyle>
            <a:lvl1pPr defTabSz="303965">
              <a:defRPr sz="4100">
                <a:solidFill>
                  <a:srgbClr val="000080"/>
                </a:solidFill>
              </a:defRPr>
            </a:lvl1pPr>
          </a:lstStyle>
          <a:p>
            <a:pPr/>
            <a:r>
              <a:t>The Role of the Banking System</a:t>
            </a:r>
          </a:p>
        </p:txBody>
      </p:sp>
      <p:sp>
        <p:nvSpPr>
          <p:cNvPr id="608" name="In the United States in the 1920s, about 600 banks failed a year—largely small rural banks…"/>
          <p:cNvSpPr txBox="1"/>
          <p:nvPr>
            <p:ph type="body" sz="half" idx="4294967295"/>
          </p:nvPr>
        </p:nvSpPr>
        <p:spPr>
          <a:xfrm>
            <a:off x="457198" y="1023139"/>
            <a:ext cx="3812616" cy="5244065"/>
          </a:xfrm>
          <a:prstGeom prst="rect">
            <a:avLst/>
          </a:prstGeom>
        </p:spPr>
        <p:txBody>
          <a:bodyPr lIns="50800" tIns="50800" rIns="50800" bIns="50800" anchor="t"/>
          <a:lstStyle/>
          <a:p>
            <a:pPr marL="275259" indent="-275259" defTabSz="694944">
              <a:spcBef>
                <a:spcPts val="600"/>
              </a:spcBef>
              <a:defRPr sz="1800">
                <a:uFill>
                  <a:solidFill>
                    <a:srgbClr val="000000"/>
                  </a:solidFill>
                </a:uFill>
                <a:latin typeface="Calibri"/>
                <a:ea typeface="Calibri"/>
                <a:cs typeface="Calibri"/>
                <a:sym typeface="Calibri"/>
              </a:defRPr>
            </a:pPr>
            <a:r>
              <a:t>In the United States in the 1920s, about 600 banks failed a year—largely small rural banks</a:t>
            </a:r>
          </a:p>
          <a:p>
            <a:pPr marL="275259" indent="-275259" defTabSz="694944">
              <a:spcBef>
                <a:spcPts val="600"/>
              </a:spcBef>
              <a:defRPr sz="1800">
                <a:uFill>
                  <a:solidFill>
                    <a:srgbClr val="000000"/>
                  </a:solidFill>
                </a:uFill>
                <a:latin typeface="Calibri"/>
                <a:ea typeface="Calibri"/>
                <a:cs typeface="Calibri"/>
                <a:sym typeface="Calibri"/>
              </a:defRPr>
            </a:pPr>
            <a:r>
              <a:t>But banks set out to make riskier and riskier loans</a:t>
            </a:r>
          </a:p>
          <a:p>
            <a:pPr lvl="1" marL="613080" indent="-275259" defTabSz="694944">
              <a:spcBef>
                <a:spcPts val="600"/>
              </a:spcBef>
              <a:defRPr sz="1800">
                <a:uFill>
                  <a:solidFill>
                    <a:srgbClr val="000000"/>
                  </a:solidFill>
                </a:uFill>
                <a:latin typeface="Calibri"/>
                <a:ea typeface="Calibri"/>
                <a:cs typeface="Calibri"/>
                <a:sym typeface="Calibri"/>
              </a:defRPr>
            </a:pPr>
            <a:r>
              <a:t>Do they count on rescue from the Federal Reserve?</a:t>
            </a:r>
          </a:p>
          <a:p>
            <a:pPr marL="275259" indent="-275259" defTabSz="694944">
              <a:spcBef>
                <a:spcPts val="600"/>
              </a:spcBef>
              <a:defRPr sz="1800">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59" defTabSz="694944">
              <a:spcBef>
                <a:spcPts val="600"/>
              </a:spcBef>
              <a:defRPr sz="1800">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59" defTabSz="694944">
              <a:spcBef>
                <a:spcPts val="600"/>
              </a:spcBef>
              <a:defRPr sz="1800">
                <a:uFill>
                  <a:solidFill>
                    <a:srgbClr val="000000"/>
                  </a:solidFill>
                </a:uFill>
                <a:latin typeface="Calibri"/>
                <a:ea typeface="Calibri"/>
                <a:cs typeface="Calibri"/>
                <a:sym typeface="Calibri"/>
              </a:defRPr>
            </a:pPr>
            <a:r>
              <a:t>And so call forth a general glut?</a:t>
            </a:r>
          </a:p>
          <a:p>
            <a:pPr marL="275259" indent="-275259" defTabSz="694944">
              <a:spcBef>
                <a:spcPts val="600"/>
              </a:spcBef>
              <a:defRPr sz="1800">
                <a:uFill>
                  <a:solidFill>
                    <a:srgbClr val="000000"/>
                  </a:solidFill>
                </a:uFill>
                <a:latin typeface="Calibri"/>
                <a:ea typeface="Calibri"/>
                <a:cs typeface="Calibri"/>
                <a:sym typeface="Calibri"/>
              </a:defRPr>
            </a:pPr>
            <a:r>
              <a:t>Lenders of “last resort”?</a:t>
            </a:r>
          </a:p>
        </p:txBody>
      </p:sp>
      <p:pic>
        <p:nvPicPr>
          <p:cNvPr id="609" name="bank_failures_in_the_1930s_-_Google_Search.png" descr="bank_failures_in_the_1930s_-_Google_Search.png"/>
          <p:cNvPicPr>
            <a:picLocks noChangeAspect="1"/>
          </p:cNvPicPr>
          <p:nvPr/>
        </p:nvPicPr>
        <p:blipFill>
          <a:blip r:embed="rId2">
            <a:extLst/>
          </a:blip>
          <a:stretch>
            <a:fillRect/>
          </a:stretch>
        </p:blipFill>
        <p:spPr>
          <a:xfrm>
            <a:off x="4269811" y="1023139"/>
            <a:ext cx="4415779" cy="5244065"/>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The Presumption Before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Presumption Before the Great Depression</a:t>
            </a:r>
          </a:p>
        </p:txBody>
      </p:sp>
      <p:sp>
        <p:nvSpPr>
          <p:cNvPr id="612" name="The presumption before the Great Depression that the government was not responsible for managing and curing the business cycle……"/>
          <p:cNvSpPr txBox="1"/>
          <p:nvPr>
            <p:ph type="body" idx="4294967295"/>
          </p:nvPr>
        </p:nvSpPr>
        <p:spPr>
          <a:xfrm>
            <a:off x="457199" y="1023139"/>
            <a:ext cx="8228391" cy="5244065"/>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3" indent="-242663" defTabSz="612648">
              <a:spcBef>
                <a:spcPts val="500"/>
              </a:spcBef>
              <a:defRPr sz="1600">
                <a:uFill>
                  <a:solidFill>
                    <a:srgbClr val="000000"/>
                  </a:solidFill>
                </a:uFill>
                <a:latin typeface="Calibri"/>
                <a:ea typeface="Calibri"/>
                <a:cs typeface="Calibri"/>
                <a:sym typeface="Calibri"/>
              </a:defRPr>
            </a:pPr>
            <a:r>
              <a:t>Two strands reinforced each other. </a:t>
            </a:r>
          </a:p>
          <a:p>
            <a:pPr lvl="1" marL="540478" indent="-242663" defTabSz="612648">
              <a:spcBef>
                <a:spcPts val="500"/>
              </a:spcBef>
              <a:defRPr sz="1600">
                <a:uFill>
                  <a:solidFill>
                    <a:srgbClr val="000000"/>
                  </a:solidFill>
                </a:uFill>
                <a:latin typeface="Calibri"/>
                <a:ea typeface="Calibri"/>
                <a:cs typeface="Calibri"/>
                <a:sym typeface="Calibri"/>
              </a:defRPr>
            </a:pPr>
            <a:r>
              <a:t>The first was the strength of the idea of </a:t>
            </a:r>
            <a:r>
              <a:rPr i="1"/>
              <a:t>laissez-faire</a:t>
            </a:r>
            <a:r>
              <a:t>: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8" indent="-242663" defTabSz="612648">
              <a:spcBef>
                <a:spcPts val="500"/>
              </a:spcBef>
              <a:defRPr sz="1600">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3" indent="-242663" defTabSz="612648">
              <a:spcBef>
                <a:spcPts val="500"/>
              </a:spcBef>
              <a:defRPr sz="1600">
                <a:uFill>
                  <a:solidFill>
                    <a:srgbClr val="000000"/>
                  </a:solidFill>
                </a:uFill>
                <a:latin typeface="Calibri"/>
                <a:ea typeface="Calibri"/>
                <a:cs typeface="Calibri"/>
                <a:sym typeface="Calibri"/>
              </a:defRPr>
            </a:pPr>
            <a:r>
              <a:t>The result was a dominant belief—at least among the rich and powerful—that: </a:t>
            </a:r>
          </a:p>
          <a:p>
            <a:pPr lvl="1" marL="540478" indent="-242663" defTabSz="612648">
              <a:spcBef>
                <a:spcPts val="500"/>
              </a:spcBef>
              <a:defRPr sz="1600">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The Hoover Administration’s Reaction to the Great Depression"/>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Hoover Administration’s Reaction to the Great Depression</a:t>
            </a:r>
          </a:p>
        </p:txBody>
      </p:sp>
      <p:sp>
        <p:nvSpPr>
          <p:cNvPr id="615" name="The 1929-1933 Hoover administration believed that little could be done.…"/>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00">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00">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00">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2" indent="-260773" defTabSz="658368">
              <a:spcBef>
                <a:spcPts val="600"/>
              </a:spcBef>
              <a:defRPr sz="1700">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00">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00">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618" name="The largest automobile manufacturer in the world in 1928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The largest automobile manufacturer in the world in 1928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Toyota</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Daimler-Benz</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Peugeot</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Ford</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General Motors</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To Your iClickers…"/>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To Your iClickers…</a:t>
            </a:r>
          </a:p>
        </p:txBody>
      </p:sp>
      <p:sp>
        <p:nvSpPr>
          <p:cNvPr id="621" name="Worldwide, the Great Depression was was:…"/>
          <p:cNvSpPr txBox="1"/>
          <p:nvPr>
            <p:ph type="body" idx="4294967295"/>
          </p:nvPr>
        </p:nvSpPr>
        <p:spPr>
          <a:xfrm>
            <a:off x="457199" y="1023139"/>
            <a:ext cx="8228391" cy="5244065"/>
          </a:xfrm>
          <a:prstGeom prst="rect">
            <a:avLst/>
          </a:prstGeom>
        </p:spPr>
        <p:txBody>
          <a:bodyPr lIns="50800" tIns="50800" rIns="50800" bIns="50800" anchor="t"/>
          <a:lstStyle/>
          <a:p>
            <a:pPr marL="0" indent="0" defTabSz="914400">
              <a:spcBef>
                <a:spcPts val="800"/>
              </a:spcBef>
              <a:buSzTx/>
              <a:buNone/>
              <a:defRPr b="1">
                <a:uFill>
                  <a:solidFill>
                    <a:srgbClr val="000000"/>
                  </a:solidFill>
                </a:uFill>
                <a:latin typeface="+mj-lt"/>
                <a:ea typeface="+mj-ea"/>
                <a:cs typeface="+mj-cs"/>
                <a:sym typeface="Helvetica"/>
              </a:defRPr>
            </a:pPr>
            <a:r>
              <a:t>Worldwide, the Great Depression was was:</a:t>
            </a:r>
          </a:p>
          <a:p>
            <a:pPr marL="0" indent="0" defTabSz="914400">
              <a:spcBef>
                <a:spcPts val="800"/>
              </a:spcBef>
              <a:buSzTx/>
              <a:buNone/>
              <a:defRPr b="1">
                <a:uFill>
                  <a:solidFill>
                    <a:srgbClr val="000000"/>
                  </a:solidFill>
                </a:uFill>
                <a:latin typeface="+mj-lt"/>
                <a:ea typeface="+mj-ea"/>
                <a:cs typeface="+mj-cs"/>
                <a:sym typeface="Helvetica"/>
              </a:defRPr>
            </a:pPr>
            <a:r>
              <a:t> </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Cleveland Depression of 1893-6</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smaller than the depression that followed the Crash of 1873</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equalled by the Great Recession of 2008-2020</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In relative terms, by far the largest depression ever</a:t>
            </a:r>
          </a:p>
          <a:p>
            <a:pPr marL="401052" indent="-401052" defTabSz="914400">
              <a:spcBef>
                <a:spcPts val="800"/>
              </a:spcBef>
              <a:buSzPct val="100000"/>
              <a:buAutoNum type="alphaUcPeriod" startAt="1"/>
              <a:defRPr>
                <a:uFill>
                  <a:solidFill>
                    <a:srgbClr val="000000"/>
                  </a:solidFill>
                </a:uFill>
                <a:latin typeface="Calibri"/>
                <a:ea typeface="Calibri"/>
                <a:cs typeface="Calibri"/>
                <a:sym typeface="Calibri"/>
              </a:defRPr>
            </a:pPr>
            <a:r>
              <a:t>None of the above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Present at the Creation"/>
          <p:cNvSpPr txBox="1"/>
          <p:nvPr>
            <p:ph type="title"/>
          </p:nvPr>
        </p:nvSpPr>
        <p:spPr>
          <a:xfrm>
            <a:off x="124795" y="-1"/>
            <a:ext cx="8890001" cy="1261271"/>
          </a:xfrm>
          <a:prstGeom prst="rect">
            <a:avLst/>
          </a:prstGeom>
        </p:spPr>
        <p:txBody>
          <a:bodyPr/>
          <a:lstStyle>
            <a:lvl1pPr defTabSz="296264">
              <a:defRPr sz="5184"/>
            </a:lvl1pPr>
          </a:lstStyle>
          <a:p>
            <a:pPr/>
            <a:r>
              <a:t>Is This All Just B-School Blather?</a:t>
            </a:r>
          </a:p>
        </p:txBody>
      </p:sp>
      <p:sp>
        <p:nvSpPr>
          <p:cNvPr id="20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If you are like me, you may be suspicious at this point…</a:t>
            </a:r>
          </a:p>
          <a:p>
            <a:pPr marL="83239" indent="-83239" defTabSz="115383">
              <a:spcBef>
                <a:spcPts val="600"/>
              </a:spcBef>
              <a:defRPr sz="1271">
                <a:latin typeface="Times New Roman"/>
                <a:ea typeface="Times New Roman"/>
                <a:cs typeface="Times New Roman"/>
                <a:sym typeface="Times New Roman"/>
              </a:defRPr>
            </a:pPr>
            <a:r>
              <a:t>What is B-school blather? A combination of generalities, tautologies, and utopian demands…</a:t>
            </a:r>
          </a:p>
          <a:p>
            <a:pPr marL="83239" indent="-83239" defTabSz="115383">
              <a:spcBef>
                <a:spcPts val="600"/>
              </a:spcBef>
              <a:defRPr sz="1271">
                <a:latin typeface="Times New Roman"/>
                <a:ea typeface="Times New Roman"/>
                <a:cs typeface="Times New Roman"/>
                <a:sym typeface="Times New Roman"/>
              </a:defRPr>
            </a:pPr>
            <a:r>
              <a:t>Perhaps better to focus on what to avoid…</a:t>
            </a:r>
          </a:p>
          <a:p>
            <a:pPr marL="83239" indent="-83239" defTabSz="115383">
              <a:spcBef>
                <a:spcPts val="600"/>
              </a:spcBef>
              <a:defRPr sz="1271">
                <a:latin typeface="Times New Roman"/>
                <a:ea typeface="Times New Roman"/>
                <a:cs typeface="Times New Roman"/>
                <a:sym typeface="Times New Roman"/>
              </a:defRPr>
            </a:pPr>
            <a:r>
              <a:t>Abandon all hope of running a successful developmental-state industrial policy if:</a:t>
            </a:r>
          </a:p>
          <a:p>
            <a:pPr lvl="1" marL="208099" indent="-83239" defTabSz="115383">
              <a:spcBef>
                <a:spcPts val="600"/>
              </a:spcBef>
              <a:defRPr sz="1271">
                <a:latin typeface="Times New Roman"/>
                <a:ea typeface="Times New Roman"/>
                <a:cs typeface="Times New Roman"/>
                <a:sym typeface="Times New Roman"/>
              </a:defRPr>
            </a:pPr>
            <a:r>
              <a:t>You have landlords (or some other parasitic class interpenetrated with those from whose ranks your bureaucrats are drawn)</a:t>
            </a:r>
          </a:p>
          <a:p>
            <a:pPr lvl="1" marL="208099" indent="-83239" defTabSz="115383">
              <a:spcBef>
                <a:spcPts val="600"/>
              </a:spcBef>
              <a:defRPr sz="1271">
                <a:latin typeface="Times New Roman"/>
                <a:ea typeface="Times New Roman"/>
                <a:cs typeface="Times New Roman"/>
                <a:sym typeface="Times New Roman"/>
              </a:defRPr>
            </a:pPr>
            <a:r>
              <a:t>You do not have a shared ideology of economic development</a:t>
            </a:r>
          </a:p>
          <a:p>
            <a:pPr lvl="1" marL="208099" indent="-83239" defTabSz="115383">
              <a:spcBef>
                <a:spcPts val="600"/>
              </a:spcBef>
              <a:defRPr sz="1271">
                <a:latin typeface="Times New Roman"/>
                <a:ea typeface="Times New Roman"/>
                <a:cs typeface="Times New Roman"/>
                <a:sym typeface="Times New Roman"/>
              </a:defRPr>
            </a:pPr>
            <a:r>
              <a:t>You do not have the elite education and examination system you need</a:t>
            </a:r>
          </a:p>
          <a:p>
            <a:pPr lvl="1" marL="208099" indent="-83239" defTabSz="115383">
              <a:spcBef>
                <a:spcPts val="600"/>
              </a:spcBef>
              <a:defRPr sz="1271">
                <a:latin typeface="Times New Roman"/>
                <a:ea typeface="Times New Roman"/>
                <a:cs typeface="Times New Roman"/>
                <a:sym typeface="Times New Roman"/>
              </a:defRPr>
            </a:pPr>
            <a:r>
              <a:t>Government service is not respected</a:t>
            </a:r>
          </a:p>
          <a:p>
            <a:pPr lvl="1" marL="208099" indent="-83239" defTabSz="115383">
              <a:spcBef>
                <a:spcPts val="600"/>
              </a:spcBef>
              <a:defRPr sz="1271">
                <a:latin typeface="Times New Roman"/>
                <a:ea typeface="Times New Roman"/>
                <a:cs typeface="Times New Roman"/>
                <a:sym typeface="Times New Roman"/>
              </a:defRPr>
            </a:pPr>
            <a:r>
              <a:t>You cannot see the goal</a:t>
            </a:r>
          </a:p>
          <a:p>
            <a:pPr lvl="1" marL="208099" indent="-83239" defTabSz="115383">
              <a:spcBef>
                <a:spcPts val="600"/>
              </a:spcBef>
              <a:defRPr sz="1271">
                <a:latin typeface="Times New Roman"/>
                <a:ea typeface="Times New Roman"/>
                <a:cs typeface="Times New Roman"/>
                <a:sym typeface="Times New Roman"/>
              </a:defRPr>
            </a:pPr>
            <a:r>
              <a:t>You lack the factor-mobilization prerequisites</a:t>
            </a:r>
          </a:p>
          <a:p>
            <a:pPr lvl="1" marL="208099" indent="-83239" defTabSz="115383">
              <a:spcBef>
                <a:spcPts val="600"/>
              </a:spcBef>
              <a:defRPr sz="1271">
                <a:latin typeface="Times New Roman"/>
                <a:ea typeface="Times New Roman"/>
                <a:cs typeface="Times New Roman"/>
                <a:sym typeface="Times New Roman"/>
              </a:defRPr>
            </a:pPr>
            <a:r>
              <a:t>You lack the external market access</a:t>
            </a:r>
          </a:p>
          <a:p>
            <a:pPr lvl="1" marL="208099" indent="-83239" defTabSz="115383">
              <a:spcBef>
                <a:spcPts val="600"/>
              </a:spcBef>
              <a:defRPr sz="1271">
                <a:latin typeface="Times New Roman"/>
                <a:ea typeface="Times New Roman"/>
                <a:cs typeface="Times New Roman"/>
                <a:sym typeface="Times New Roman"/>
              </a:defRPr>
            </a:pPr>
            <a:r>
              <a:t>You lack the ability to judge success on the ground</a:t>
            </a:r>
          </a:p>
          <a:p>
            <a:pPr lvl="2" marL="554409" indent="-83239" defTabSz="115383">
              <a:spcBef>
                <a:spcPts val="600"/>
              </a:spcBef>
              <a:defRPr sz="1271">
                <a:latin typeface="Times New Roman"/>
                <a:ea typeface="Times New Roman"/>
                <a:cs typeface="Times New Roman"/>
                <a:sym typeface="Times New Roman"/>
              </a:defRPr>
            </a:pPr>
            <a:r>
              <a:t>In some ways, the best of all possible industrial policies is an undervalued currency, access to global markets and an ability to build infrastucture</a:t>
            </a:r>
          </a:p>
          <a:p>
            <a:pPr marL="83239" indent="-83239" defTabSz="115383">
              <a:spcBef>
                <a:spcPts val="600"/>
              </a:spcBef>
              <a:defRPr sz="1271">
                <a:latin typeface="Times New Roman"/>
                <a:ea typeface="Times New Roman"/>
                <a:cs typeface="Times New Roman"/>
                <a:sym typeface="Times New Roman"/>
              </a:defRPr>
            </a:pPr>
            <a:r>
              <a:t>But what to do once you have abandoned hope?</a:t>
            </a:r>
          </a:p>
          <a:p>
            <a:pPr lvl="1" marL="208099" indent="-83239" defTabSz="115383">
              <a:spcBef>
                <a:spcPts val="600"/>
              </a:spcBef>
              <a:defRPr sz="1271">
                <a:latin typeface="Times New Roman"/>
                <a:ea typeface="Times New Roman"/>
                <a:cs typeface="Times New Roman"/>
                <a:sym typeface="Times New Roman"/>
              </a:defRPr>
            </a:pPr>
            <a:r>
              <a:t>Neoliberal bet—low odds bet; counsel of despair…</a:t>
            </a:r>
          </a:p>
          <a:p>
            <a:pPr lvl="1" marL="208099" indent="-83239" defTabSz="115383">
              <a:spcBef>
                <a:spcPts val="600"/>
              </a:spcBef>
              <a:defRPr sz="1271">
                <a:latin typeface="Times New Roman"/>
                <a:ea typeface="Times New Roman"/>
                <a:cs typeface="Times New Roman"/>
                <a:sym typeface="Times New Roman"/>
              </a:defRPr>
            </a:pPr>
            <a:r>
              <a:t>Or try to build the preconditions for a developmental state…</a:t>
            </a:r>
          </a:p>
        </p:txBody>
      </p:sp>
      <p:sp>
        <p:nvSpPr>
          <p:cNvPr id="20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5:45</a:t>
            </a:r>
          </a:p>
        </p:txBody>
      </p:sp>
      <p:pic>
        <p:nvPicPr>
          <p:cNvPr id="20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89" y="62916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8174987" fill="hold"/>
                                        <p:tgtEl>
                                          <p:spTgt spid="20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9"/>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Review: New Deals"/>
          <p:cNvSpPr txBox="1"/>
          <p:nvPr>
            <p:ph type="title" idx="4294967295"/>
          </p:nvPr>
        </p:nvSpPr>
        <p:spPr>
          <a:xfrm>
            <a:off x="457199" y="-2"/>
            <a:ext cx="8228391" cy="1023143"/>
          </a:xfrm>
          <a:prstGeom prst="rect">
            <a:avLst/>
          </a:prstGeom>
        </p:spPr>
        <p:txBody>
          <a:bodyPr lIns="50800" tIns="50800" rIns="50800" bIns="50800"/>
          <a:lstStyle>
            <a:lvl1pPr defTabSz="410764"/>
          </a:lstStyle>
          <a:p>
            <a:pPr/>
            <a:r>
              <a:t>Review: New Deals</a:t>
            </a:r>
          </a:p>
        </p:txBody>
      </p:sp>
      <p:sp>
        <p:nvSpPr>
          <p:cNvPr id="624" name="Japan: Takahashi Korekiyo…"/>
          <p:cNvSpPr txBox="1"/>
          <p:nvPr>
            <p:ph type="body" sz="half" idx="4294967295"/>
          </p:nvPr>
        </p:nvSpPr>
        <p:spPr>
          <a:xfrm>
            <a:off x="457198" y="1023139"/>
            <a:ext cx="3933213" cy="5546464"/>
          </a:xfrm>
          <a:prstGeom prst="rect">
            <a:avLst/>
          </a:prstGeom>
        </p:spPr>
        <p:txBody>
          <a:bodyPr lIns="50800" tIns="50800" rIns="50800" bIns="50800" anchor="t"/>
          <a:lstStyle/>
          <a:p>
            <a:pPr marL="347696" indent="-347696" defTabSz="877822">
              <a:spcBef>
                <a:spcPts val="800"/>
              </a:spcBef>
              <a:defRPr sz="2300">
                <a:uFill>
                  <a:solidFill>
                    <a:srgbClr val="000000"/>
                  </a:solidFill>
                </a:uFill>
                <a:latin typeface="Calibri"/>
                <a:ea typeface="Calibri"/>
                <a:cs typeface="Calibri"/>
                <a:sym typeface="Calibri"/>
              </a:defRPr>
            </a:pPr>
            <a:r>
              <a:t>Japan: Takahashi Korekiyo</a:t>
            </a:r>
          </a:p>
          <a:p>
            <a:pPr lvl="1" marL="774417" indent="-347696" defTabSz="877822">
              <a:spcBef>
                <a:spcPts val="800"/>
              </a:spcBef>
              <a:defRPr sz="2300">
                <a:uFill>
                  <a:solidFill>
                    <a:srgbClr val="000000"/>
                  </a:solidFill>
                </a:uFill>
                <a:latin typeface="Calibri"/>
                <a:ea typeface="Calibri"/>
                <a:cs typeface="Calibri"/>
                <a:sym typeface="Calibri"/>
              </a:defRPr>
            </a:pPr>
            <a:r>
              <a:t>moved early to maintain full employment</a:t>
            </a:r>
          </a:p>
          <a:p>
            <a:pPr marL="347696" indent="-347696" defTabSz="877822">
              <a:spcBef>
                <a:spcPts val="800"/>
              </a:spcBef>
              <a:defRPr sz="2300">
                <a:uFill>
                  <a:solidFill>
                    <a:srgbClr val="000000"/>
                  </a:solidFill>
                </a:uFill>
                <a:latin typeface="Calibri"/>
                <a:ea typeface="Calibri"/>
                <a:cs typeface="Calibri"/>
                <a:sym typeface="Calibri"/>
              </a:defRPr>
            </a:pPr>
            <a:r>
              <a:t>Britain: MacDonald-Snowden-Baldwin</a:t>
            </a:r>
          </a:p>
          <a:p>
            <a:pPr lvl="1" marL="774417" indent="-347696" defTabSz="877822">
              <a:spcBef>
                <a:spcPts val="800"/>
              </a:spcBef>
              <a:defRPr sz="2300">
                <a:uFill>
                  <a:solidFill>
                    <a:srgbClr val="000000"/>
                  </a:solidFill>
                </a:uFill>
                <a:latin typeface="Calibri"/>
                <a:ea typeface="Calibri"/>
                <a:cs typeface="Calibri"/>
                <a:sym typeface="Calibri"/>
              </a:defRPr>
            </a:pPr>
            <a:r>
              <a:t>Forced off…</a:t>
            </a:r>
          </a:p>
          <a:p>
            <a:pPr marL="347696" indent="-347696" defTabSz="877822">
              <a:spcBef>
                <a:spcPts val="800"/>
              </a:spcBef>
              <a:defRPr sz="2300">
                <a:uFill>
                  <a:solidFill>
                    <a:srgbClr val="000000"/>
                  </a:solidFill>
                </a:uFill>
                <a:latin typeface="Calibri"/>
                <a:ea typeface="Calibri"/>
                <a:cs typeface="Calibri"/>
                <a:sym typeface="Calibri"/>
              </a:defRPr>
            </a:pPr>
            <a:r>
              <a:t>Germany: Adolf Hitler</a:t>
            </a:r>
          </a:p>
          <a:p>
            <a:pPr lvl="1" marL="774417" indent="-347696" defTabSz="877822">
              <a:spcBef>
                <a:spcPts val="800"/>
              </a:spcBef>
              <a:defRPr sz="2300">
                <a:uFill>
                  <a:solidFill>
                    <a:srgbClr val="000000"/>
                  </a:solidFill>
                </a:uFill>
                <a:latin typeface="Calibri"/>
                <a:ea typeface="Calibri"/>
                <a:cs typeface="Calibri"/>
                <a:sym typeface="Calibri"/>
              </a:defRPr>
            </a:pPr>
            <a:r>
              <a:t>Succeeds Bruening</a:t>
            </a:r>
          </a:p>
          <a:p>
            <a:pPr marL="347696" indent="-347696" defTabSz="877822">
              <a:spcBef>
                <a:spcPts val="800"/>
              </a:spcBef>
              <a:defRPr sz="2300">
                <a:uFill>
                  <a:solidFill>
                    <a:srgbClr val="000000"/>
                  </a:solidFill>
                </a:uFill>
                <a:latin typeface="Calibri"/>
                <a:ea typeface="Calibri"/>
                <a:cs typeface="Calibri"/>
                <a:sym typeface="Calibri"/>
              </a:defRPr>
            </a:pPr>
            <a:r>
              <a:t>America: Franklin Delano Roosevelt</a:t>
            </a:r>
          </a:p>
          <a:p>
            <a:pPr lvl="1" marL="774417" indent="-347696" defTabSz="877822">
              <a:spcBef>
                <a:spcPts val="800"/>
              </a:spcBef>
              <a:defRPr sz="2300">
                <a:uFill>
                  <a:solidFill>
                    <a:srgbClr val="000000"/>
                  </a:solidFill>
                </a:uFill>
                <a:latin typeface="Calibri"/>
                <a:ea typeface="Calibri"/>
                <a:cs typeface="Calibri"/>
                <a:sym typeface="Calibri"/>
              </a:defRPr>
            </a:pPr>
            <a:r>
              <a:t>Succeeds Herbert Hoover</a:t>
            </a:r>
          </a:p>
          <a:p>
            <a:pPr marL="347696" indent="-347696" defTabSz="877822">
              <a:spcBef>
                <a:spcPts val="800"/>
              </a:spcBef>
              <a:defRPr sz="2300">
                <a:uFill>
                  <a:solidFill>
                    <a:srgbClr val="000000"/>
                  </a:solidFill>
                </a:uFill>
                <a:latin typeface="Calibri"/>
                <a:ea typeface="Calibri"/>
                <a:cs typeface="Calibri"/>
                <a:sym typeface="Calibri"/>
              </a:defRPr>
            </a:pPr>
            <a:r>
              <a:t>France: Leon Blum</a:t>
            </a:r>
          </a:p>
        </p:txBody>
      </p:sp>
      <p:pic>
        <p:nvPicPr>
          <p:cNvPr id="625" name="Recovery_in_the_Great_Depression_Does_Not_Begin_Until_You_Abandon_the_Gold_Standard.png" descr="Recovery_in_the_Great_Depression_Does_Not_Begin_Until_You_Abandon_the_Gold_Standard.png"/>
          <p:cNvPicPr>
            <a:picLocks noChangeAspect="1"/>
          </p:cNvPicPr>
          <p:nvPr/>
        </p:nvPicPr>
        <p:blipFill>
          <a:blip r:embed="rId2">
            <a:extLst/>
          </a:blip>
          <a:stretch>
            <a:fillRect/>
          </a:stretch>
        </p:blipFill>
        <p:spPr>
          <a:xfrm>
            <a:off x="4390409" y="1023139"/>
            <a:ext cx="4295181" cy="5546464"/>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Recovery"/>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Recovery</a:t>
            </a:r>
          </a:p>
        </p:txBody>
      </p:sp>
      <p:sp>
        <p:nvSpPr>
          <p:cNvPr id="628" name="Japan recovered the fastest,…"/>
          <p:cNvSpPr txBox="1"/>
          <p:nvPr>
            <p:ph type="body" idx="4294967295"/>
          </p:nvPr>
        </p:nvSpPr>
        <p:spPr>
          <a:xfrm>
            <a:off x="457199" y="1023139"/>
            <a:ext cx="8228391" cy="5244065"/>
          </a:xfrm>
          <a:prstGeom prst="rect">
            <a:avLst/>
          </a:prstGeom>
        </p:spPr>
        <p:txBody>
          <a:bodyPr lIns="50800" tIns="50800" rIns="50800" bIns="50800" anchor="t"/>
          <a:lstStyle/>
          <a:p>
            <a:pPr marL="362184" indent="-362184" defTabSz="914400">
              <a:spcBef>
                <a:spcPts val="800"/>
              </a:spcBef>
              <a:defRPr>
                <a:uFill>
                  <a:solidFill>
                    <a:srgbClr val="000000"/>
                  </a:solidFill>
                </a:uFill>
                <a:latin typeface="Calibri"/>
                <a:ea typeface="Calibri"/>
                <a:cs typeface="Calibri"/>
                <a:sym typeface="Calibri"/>
              </a:defRPr>
            </a:pPr>
            <a:r>
              <a:t>Japan recovered the fastest, </a:t>
            </a:r>
          </a:p>
          <a:p>
            <a:pPr marL="362184" indent="-362184" defTabSz="914400">
              <a:spcBef>
                <a:spcPts val="800"/>
              </a:spcBef>
              <a:defRPr>
                <a:uFill>
                  <a:solidFill>
                    <a:srgbClr val="000000"/>
                  </a:solidFill>
                </a:uFill>
                <a:latin typeface="Calibri"/>
                <a:ea typeface="Calibri"/>
                <a:cs typeface="Calibri"/>
                <a:sym typeface="Calibri"/>
              </a:defRPr>
            </a:pPr>
            <a:r>
              <a:t>Germany second, </a:t>
            </a:r>
          </a:p>
          <a:p>
            <a:pPr marL="362184" indent="-362184" defTabSz="914400">
              <a:spcBef>
                <a:spcPts val="800"/>
              </a:spcBef>
              <a:defRPr>
                <a:uFill>
                  <a:solidFill>
                    <a:srgbClr val="000000"/>
                  </a:solidFill>
                </a:uFill>
                <a:latin typeface="Calibri"/>
                <a:ea typeface="Calibri"/>
                <a:cs typeface="Calibri"/>
                <a:sym typeface="Calibri"/>
              </a:defRPr>
            </a:pPr>
            <a:r>
              <a:t>Britain third, </a:t>
            </a:r>
          </a:p>
          <a:p>
            <a:pPr marL="362184" indent="-362184" defTabSz="914400">
              <a:spcBef>
                <a:spcPts val="800"/>
              </a:spcBef>
              <a:defRPr>
                <a:uFill>
                  <a:solidFill>
                    <a:srgbClr val="000000"/>
                  </a:solidFill>
                </a:uFill>
                <a:latin typeface="Calibri"/>
                <a:ea typeface="Calibri"/>
                <a:cs typeface="Calibri"/>
                <a:sym typeface="Calibri"/>
              </a:defRPr>
            </a:pPr>
            <a:r>
              <a:t>The U.S. fourth, </a:t>
            </a:r>
          </a:p>
          <a:p>
            <a:pPr marL="362184" indent="-362184" defTabSz="914400">
              <a:spcBef>
                <a:spcPts val="800"/>
              </a:spcBef>
              <a:defRPr>
                <a:uFill>
                  <a:solidFill>
                    <a:srgbClr val="000000"/>
                  </a:solidFill>
                </a:uFill>
                <a:latin typeface="Calibri"/>
                <a:ea typeface="Calibri"/>
                <a:cs typeface="Calibri"/>
                <a:sym typeface="Calibri"/>
              </a:defRPr>
            </a:pPr>
            <a:r>
              <a:t>France last. </a:t>
            </a:r>
          </a:p>
          <a:p>
            <a:pPr marL="362184" indent="-362184"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The Polanyian Perplex"/>
          <p:cNvSpPr txBox="1"/>
          <p:nvPr>
            <p:ph type="title" idx="4294967295"/>
          </p:nvPr>
        </p:nvSpPr>
        <p:spPr>
          <a:xfrm>
            <a:off x="457199" y="-2"/>
            <a:ext cx="8228391" cy="1023143"/>
          </a:xfrm>
          <a:prstGeom prst="rect">
            <a:avLst/>
          </a:prstGeom>
        </p:spPr>
        <p:txBody>
          <a:bodyPr lIns="50800" tIns="50800" rIns="50800" bIns="50800"/>
          <a:lstStyle>
            <a:lvl1pPr defTabSz="410764">
              <a:defRPr>
                <a:solidFill>
                  <a:srgbClr val="000080"/>
                </a:solidFill>
              </a:defRPr>
            </a:lvl1pPr>
          </a:lstStyle>
          <a:p>
            <a:pPr/>
            <a:r>
              <a:t>The Polanyian Perplex</a:t>
            </a:r>
          </a:p>
        </p:txBody>
      </p:sp>
      <p:sp>
        <p:nvSpPr>
          <p:cNvPr id="631" name="People believe that the rights they have are broader and deeper than simply property rights, but the market economy disagrees.…"/>
          <p:cNvSpPr txBox="1"/>
          <p:nvPr>
            <p:ph type="body" idx="4294967295"/>
          </p:nvPr>
        </p:nvSpPr>
        <p:spPr>
          <a:xfrm>
            <a:off x="457199" y="1023139"/>
            <a:ext cx="8228391" cy="5244065"/>
          </a:xfrm>
          <a:prstGeom prst="rect">
            <a:avLst/>
          </a:prstGeom>
        </p:spPr>
        <p:txBody>
          <a:bodyPr lIns="50800" tIns="50800" rIns="50800" bIns="50800" anchor="t"/>
          <a:lstStyle/>
          <a:p>
            <a:pPr marL="358563" indent="-358563" defTabSz="905255">
              <a:spcBef>
                <a:spcPts val="800"/>
              </a:spcBef>
              <a:defRPr sz="2300">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00">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00">
                <a:uFill>
                  <a:solidFill>
                    <a:srgbClr val="000000"/>
                  </a:solidFill>
                </a:uFill>
                <a:latin typeface="Calibri"/>
                <a:ea typeface="Calibri"/>
                <a:cs typeface="Calibri"/>
                <a:sym typeface="Calibri"/>
              </a:defRPr>
            </a:pPr>
            <a:r>
              <a:t>“Fictitious commodities”:</a:t>
            </a:r>
          </a:p>
          <a:p>
            <a:pPr lvl="1" marL="798618" indent="-358562" defTabSz="905255">
              <a:spcBef>
                <a:spcPts val="800"/>
              </a:spcBef>
              <a:defRPr sz="2300">
                <a:uFill>
                  <a:solidFill>
                    <a:srgbClr val="000000"/>
                  </a:solidFill>
                </a:uFill>
                <a:latin typeface="Calibri"/>
                <a:ea typeface="Calibri"/>
                <a:cs typeface="Calibri"/>
                <a:sym typeface="Calibri"/>
              </a:defRPr>
            </a:pPr>
            <a:r>
              <a:t>Land</a:t>
            </a:r>
          </a:p>
          <a:p>
            <a:pPr lvl="1" marL="798618" indent="-358562" defTabSz="905255">
              <a:spcBef>
                <a:spcPts val="800"/>
              </a:spcBef>
              <a:defRPr sz="2300">
                <a:uFill>
                  <a:solidFill>
                    <a:srgbClr val="000000"/>
                  </a:solidFill>
                </a:uFill>
                <a:latin typeface="Calibri"/>
                <a:ea typeface="Calibri"/>
                <a:cs typeface="Calibri"/>
                <a:sym typeface="Calibri"/>
              </a:defRPr>
            </a:pPr>
            <a:r>
              <a:t>Labor</a:t>
            </a:r>
          </a:p>
          <a:p>
            <a:pPr lvl="1" marL="798618" indent="-358562" defTabSz="905255">
              <a:spcBef>
                <a:spcPts val="800"/>
              </a:spcBef>
              <a:defRPr sz="2300">
                <a:uFill>
                  <a:solidFill>
                    <a:srgbClr val="000000"/>
                  </a:solidFill>
                </a:uFill>
                <a:latin typeface="Calibri"/>
                <a:ea typeface="Calibri"/>
                <a:cs typeface="Calibri"/>
                <a:sym typeface="Calibri"/>
              </a:defRPr>
            </a:pPr>
            <a:r>
              <a:t>Finance</a:t>
            </a:r>
          </a:p>
          <a:p>
            <a:pPr marL="358563" indent="-358563" defTabSz="905255">
              <a:spcBef>
                <a:spcPts val="800"/>
              </a:spcBef>
              <a:defRPr sz="2300">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The Permanent Problem of the Human Race"/>
          <p:cNvSpPr txBox="1"/>
          <p:nvPr>
            <p:ph type="title" idx="4294967295"/>
          </p:nvPr>
        </p:nvSpPr>
        <p:spPr>
          <a:xfrm>
            <a:off x="457199" y="-2"/>
            <a:ext cx="8228391" cy="1023143"/>
          </a:xfrm>
          <a:prstGeom prst="rect">
            <a:avLst/>
          </a:prstGeom>
        </p:spPr>
        <p:txBody>
          <a:bodyPr lIns="50800" tIns="50800" rIns="50800" bIns="50800"/>
          <a:lstStyle>
            <a:lvl1pPr defTabSz="221813">
              <a:defRPr sz="3000">
                <a:solidFill>
                  <a:srgbClr val="000080"/>
                </a:solidFill>
              </a:defRPr>
            </a:lvl1pPr>
          </a:lstStyle>
          <a:p>
            <a:pPr/>
            <a:r>
              <a:t>The Permanent Problem of the Human Race</a:t>
            </a:r>
          </a:p>
        </p:txBody>
      </p:sp>
      <p:sp>
        <p:nvSpPr>
          <p:cNvPr id="634" name="John Maynard Keynes thought that the economic problem would not be the &quot;major problem of the human race&quot;…"/>
          <p:cNvSpPr txBox="1"/>
          <p:nvPr>
            <p:ph type="body" idx="4294967295"/>
          </p:nvPr>
        </p:nvSpPr>
        <p:spPr>
          <a:xfrm>
            <a:off x="457199" y="1023139"/>
            <a:ext cx="8228391" cy="5244065"/>
          </a:xfrm>
          <a:prstGeom prst="rect">
            <a:avLst/>
          </a:prstGeom>
        </p:spPr>
        <p:txBody>
          <a:bodyPr lIns="50800" tIns="50800" rIns="50800" bIns="50800" anchor="t"/>
          <a:lstStyle/>
          <a:p>
            <a:pPr marL="260773" indent="-260773" defTabSz="658368">
              <a:spcBef>
                <a:spcPts val="600"/>
              </a:spcBef>
              <a:defRPr sz="1700">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00">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00">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00">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Digression: How to Study"/>
          <p:cNvSpPr txBox="1"/>
          <p:nvPr>
            <p:ph type="title" idx="4294967295"/>
          </p:nvPr>
        </p:nvSpPr>
        <p:spPr>
          <a:xfrm>
            <a:off x="457199" y="-2"/>
            <a:ext cx="8234348" cy="1094175"/>
          </a:xfrm>
          <a:prstGeom prst="rect">
            <a:avLst/>
          </a:prstGeom>
        </p:spPr>
        <p:txBody>
          <a:bodyPr lIns="50800" tIns="50800" rIns="50800" bIns="50800"/>
          <a:lstStyle/>
          <a:p>
            <a:pPr lvl="1" defTabSz="382012">
              <a:defRPr sz="5200"/>
            </a:pPr>
            <a:r>
              <a:t>Digression: How to Study</a:t>
            </a:r>
          </a:p>
        </p:txBody>
      </p:sp>
      <p:sp>
        <p:nvSpPr>
          <p:cNvPr id="637" name="Will I ask you about Jan Christian Smuts? About the prayer (and theology) of the Grigua?…"/>
          <p:cNvSpPr txBox="1"/>
          <p:nvPr>
            <p:ph type="body" idx="4294967295"/>
          </p:nvPr>
        </p:nvSpPr>
        <p:spPr>
          <a:xfrm>
            <a:off x="457199" y="1094170"/>
            <a:ext cx="8234348" cy="5244065"/>
          </a:xfrm>
          <a:prstGeom prst="rect">
            <a:avLst/>
          </a:prstGeom>
        </p:spPr>
        <p:txBody>
          <a:bodyPr lIns="50800" tIns="50800" rIns="50800" bIns="50800" anchor="t"/>
          <a:lstStyle/>
          <a:p>
            <a:pPr marL="0" indent="0" defTabSz="292241">
              <a:spcBef>
                <a:spcPts val="0"/>
              </a:spcBef>
              <a:buSzTx/>
              <a:buNone/>
              <a:defRPr b="1" sz="1400">
                <a:uFill>
                  <a:solidFill>
                    <a:srgbClr val="000000"/>
                  </a:solidFill>
                </a:uFill>
                <a:latin typeface="+mj-lt"/>
                <a:ea typeface="+mj-ea"/>
                <a:cs typeface="+mj-cs"/>
                <a:sym typeface="Helvetica"/>
              </a:defRPr>
            </a:pPr>
            <a:r>
              <a:t>Will I ask you about Jan Christian Smuts? About the prayer (and theology) of the Grigua?</a:t>
            </a:r>
          </a:p>
          <a:p>
            <a:pPr marL="0" indent="0" defTabSz="292241">
              <a:spcBef>
                <a:spcPts val="0"/>
              </a:spcBef>
              <a:buSzTx/>
              <a:buNone/>
              <a:defRPr b="1" sz="1400">
                <a:uFill>
                  <a:solidFill>
                    <a:srgbClr val="000000"/>
                  </a:solidFill>
                </a:uFill>
                <a:latin typeface="+mj-lt"/>
                <a:ea typeface="+mj-ea"/>
                <a:cs typeface="+mj-cs"/>
                <a:sym typeface="Helvetica"/>
              </a:defRPr>
            </a:pPr>
          </a:p>
          <a:p>
            <a:pPr marL="246284" indent="-246284" defTabSz="621791">
              <a:spcBef>
                <a:spcPts val="500"/>
              </a:spcBef>
              <a:defRPr sz="1600">
                <a:uFill>
                  <a:solidFill>
                    <a:srgbClr val="000000"/>
                  </a:solidFill>
                </a:uFill>
                <a:latin typeface="Calibri"/>
                <a:ea typeface="Calibri"/>
                <a:cs typeface="Calibri"/>
                <a:sym typeface="Calibri"/>
              </a:defRPr>
            </a:pPr>
            <a:r>
              <a:t>No…</a:t>
            </a:r>
          </a:p>
          <a:p>
            <a:pPr marL="246284" indent="-246284" defTabSz="621791">
              <a:spcBef>
                <a:spcPts val="500"/>
              </a:spcBef>
              <a:defRPr sz="1600">
                <a:uFill>
                  <a:solidFill>
                    <a:srgbClr val="000000"/>
                  </a:solidFill>
                </a:uFill>
                <a:latin typeface="Calibri"/>
                <a:ea typeface="Calibri"/>
                <a:cs typeface="Calibri"/>
                <a:sym typeface="Calibri"/>
              </a:defRPr>
            </a:pPr>
            <a:r>
              <a:t>Themes and concepts…</a:t>
            </a:r>
          </a:p>
          <a:p>
            <a:pPr lvl="1" marL="548545" indent="-246284" defTabSz="621791">
              <a:spcBef>
                <a:spcPts val="500"/>
              </a:spcBef>
              <a:defRPr sz="1600">
                <a:uFill>
                  <a:solidFill>
                    <a:srgbClr val="000000"/>
                  </a:solidFill>
                </a:uFill>
                <a:latin typeface="Calibri"/>
                <a:ea typeface="Calibri"/>
                <a:cs typeface="Calibri"/>
                <a:sym typeface="Calibri"/>
              </a:defRPr>
            </a:pPr>
            <a:r>
              <a:t>But you need narratives and stories to hang onto them…</a:t>
            </a:r>
          </a:p>
          <a:p>
            <a:pPr lvl="1" marL="548545" indent="-246284" defTabSz="621791">
              <a:spcBef>
                <a:spcPts val="500"/>
              </a:spcBef>
              <a:defRPr sz="1600">
                <a:uFill>
                  <a:solidFill>
                    <a:srgbClr val="000000"/>
                  </a:solidFill>
                </a:uFill>
                <a:latin typeface="Calibri"/>
                <a:ea typeface="Calibri"/>
                <a:cs typeface="Calibri"/>
                <a:sym typeface="Calibri"/>
              </a:defRPr>
            </a:pPr>
            <a:r>
              <a:t>And our brains are very good at deep-sixing useless information</a:t>
            </a:r>
          </a:p>
          <a:p>
            <a:pPr marL="246284" indent="-246284" defTabSz="621791">
              <a:spcBef>
                <a:spcPts val="500"/>
              </a:spcBef>
              <a:defRPr sz="1600">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4" defTabSz="621791">
              <a:spcBef>
                <a:spcPts val="500"/>
              </a:spcBef>
              <a:defRPr sz="1600">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4" defTabSz="621791">
              <a:spcBef>
                <a:spcPts val="500"/>
              </a:spcBef>
              <a:defRPr sz="1600">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Skipped Topic: Pre-1914 Political Economy: Over in Europe</a:t>
            </a:r>
          </a:p>
        </p:txBody>
      </p:sp>
      <p:sp>
        <p:nvSpPr>
          <p:cNvPr id="640"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643"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269747">
              <a:spcBef>
                <a:spcPts val="700"/>
              </a:spcBef>
              <a:buSzTx/>
              <a:buNone/>
              <a:defRPr b="1" sz="1400">
                <a:uFill>
                  <a:solidFill>
                    <a:srgbClr val="000000"/>
                  </a:solidFill>
                </a:uFill>
                <a:latin typeface="+mj-lt"/>
                <a:ea typeface="+mj-ea"/>
                <a:cs typeface="+mj-cs"/>
                <a:sym typeface="Helvetica"/>
              </a:defRPr>
            </a:pPr>
            <a:r>
              <a:t>Régimes stability is not on the menu:</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a:t>
            </a:r>
          </a:p>
        </p:txBody>
      </p:sp>
      <p:sp>
        <p:nvSpPr>
          <p:cNvPr id="646"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Left-Wing Normal European Politics II</a:t>
            </a:r>
          </a:p>
        </p:txBody>
      </p:sp>
      <p:sp>
        <p:nvSpPr>
          <p:cNvPr id="649"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Center and Right-Wing Normal European Politics</a:t>
            </a:r>
          </a:p>
        </p:txBody>
      </p:sp>
      <p:sp>
        <p:nvSpPr>
          <p:cNvPr id="652"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02336">
              <a:spcBef>
                <a:spcPts val="1000"/>
              </a:spcBef>
              <a:buSzTx/>
              <a:buNone/>
              <a:defRPr b="1" sz="2100">
                <a:uFill>
                  <a:solidFill>
                    <a:srgbClr val="000000"/>
                  </a:solidFill>
                </a:uFill>
                <a:latin typeface="+mj-lt"/>
                <a:ea typeface="+mj-ea"/>
                <a:cs typeface="+mj-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00">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Reading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Readings</a:t>
            </a:r>
          </a:p>
        </p:txBody>
      </p:sp>
      <p:sp>
        <p:nvSpPr>
          <p:cNvPr id="214" name="Key readings:…"/>
          <p:cNvSpPr txBox="1"/>
          <p:nvPr>
            <p:ph type="body" idx="4294967295"/>
          </p:nvPr>
        </p:nvSpPr>
        <p:spPr>
          <a:xfrm>
            <a:off x="444500" y="1587500"/>
            <a:ext cx="8255000" cy="4762500"/>
          </a:xfrm>
          <a:prstGeom prst="rect">
            <a:avLst/>
          </a:prstGeom>
        </p:spPr>
        <p:txBody>
          <a:bodyPr lIns="45719" tIns="45719" rIns="45719" bIns="45719" anchor="t"/>
          <a:lstStyle/>
          <a:p>
            <a:pPr marL="0" indent="0" defTabSz="171986">
              <a:spcBef>
                <a:spcPts val="900"/>
              </a:spcBef>
              <a:buSzTx/>
              <a:buNone/>
              <a:defRPr b="1" sz="2370">
                <a:latin typeface="+mj-lt"/>
                <a:ea typeface="+mj-ea"/>
                <a:cs typeface="+mj-cs"/>
                <a:sym typeface="Helvetica"/>
              </a:defRPr>
            </a:pPr>
            <a:r>
              <a:t>Key readings:</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Peter Evans</a:t>
            </a:r>
            <a:r>
              <a:t> (1995): Embedded Autonomy: States and Industrial Transformation, chapter 1 &lt;</a:t>
            </a:r>
            <a:r>
              <a:rPr u="sng">
                <a:solidFill>
                  <a:srgbClr val="0000FF"/>
                </a:solidFill>
                <a:uFill>
                  <a:solidFill>
                    <a:srgbClr val="0000FF"/>
                  </a:solidFill>
                </a:uFill>
                <a:hlinkClick r:id="rId2" invalidUrl="" action="" tgtFrame="" tooltip="" history="1" highlightClick="0" endSnd="0"/>
              </a:rPr>
              <a:t>https://delong.typepad.com/files/evans-embedded-i.pdf</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Yingyi Qian</a:t>
            </a:r>
            <a:r>
              <a:t> (2001): How Reform Worked in China &lt;</a:t>
            </a:r>
            <a:r>
              <a:rPr u="sng">
                <a:solidFill>
                  <a:srgbClr val="0000FF"/>
                </a:solidFill>
                <a:uFill>
                  <a:solidFill>
                    <a:srgbClr val="0000FF"/>
                  </a:solidFill>
                </a:uFill>
                <a:hlinkClick r:id="rId3" invalidUrl="" action="" tgtFrame="" tooltip="" history="1" highlightClick="0" endSnd="0"/>
              </a:rPr>
              <a:t>https://delong.typepad.com/files/qian-reform.pdf</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1738–1925: in Comparison with Europe, Japan, and India, </a:t>
            </a:r>
            <a:r>
              <a:rPr i="1"/>
              <a:t>Economic History Review</a:t>
            </a:r>
            <a:r>
              <a:t> 64 (2011): 8-38 &lt;</a:t>
            </a:r>
            <a:r>
              <a:rPr u="sng">
                <a:solidFill>
                  <a:srgbClr val="0000FF"/>
                </a:solidFill>
                <a:uFill>
                  <a:solidFill>
                    <a:srgbClr val="0000FF"/>
                  </a:solidFill>
                </a:uFill>
                <a:hlinkClick r:id="rId4" invalidUrl="" action="" tgtFrame="" tooltip="" history="1" highlightClick="0" endSnd="0"/>
              </a:rPr>
              <a:t>https://delong.typepad.com/allen_wpls_china.pdf</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a:t>
            </a:r>
            <a:r>
              <a:rPr i="1"/>
              <a:t>International Economic Review</a:t>
            </a:r>
            <a:r>
              <a:t> 59,1 (2018): 285-327 &lt;</a:t>
            </a:r>
            <a:r>
              <a:rPr u="sng">
                <a:solidFill>
                  <a:srgbClr val="0000FF"/>
                </a:solidFill>
                <a:uFill>
                  <a:solidFill>
                    <a:srgbClr val="0000FF"/>
                  </a:solidFill>
                </a:uFill>
                <a:hlinkClick r:id="rId5" invalidUrl="" action="" tgtFrame="" tooltip="" history="1" highlightClick="0" endSnd="0"/>
              </a:rPr>
              <a:t>https://delong.typepad.com/unified-china.pdf</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Tuan-Hwee Sng and Chiaki Moriguchi</a:t>
            </a:r>
            <a:r>
              <a:t> (2014): Asia’s Little Divergence: State Capacity in China and Japan before 1850, </a:t>
            </a:r>
            <a:r>
              <a:rPr i="1"/>
              <a:t>Journal of Economic Growth</a:t>
            </a:r>
            <a:r>
              <a:t> 19,4 (2014): 439-470 &lt;</a:t>
            </a:r>
            <a:r>
              <a:rPr u="sng">
                <a:solidFill>
                  <a:srgbClr val="0000FF"/>
                </a:solidFill>
                <a:uFill>
                  <a:solidFill>
                    <a:srgbClr val="0000FF"/>
                  </a:solidFill>
                </a:uFill>
                <a:hlinkClick r:id="rId6" invalidUrl="" action="" tgtFrame="" tooltip="" history="1" highlightClick="0" endSnd="0"/>
              </a:rPr>
              <a:t>https://delong.typepad.com/asia-divergence.pdf</a:t>
            </a:r>
            <a:r>
              <a:t>&gt;</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Magnifying Non-Economic Cleavages Had Dangers</a:t>
            </a:r>
          </a:p>
        </p:txBody>
      </p:sp>
      <p:sp>
        <p:nvSpPr>
          <p:cNvPr id="655"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56615">
              <a:spcBef>
                <a:spcPts val="900"/>
              </a:spcBef>
              <a:buSzTx/>
              <a:buNone/>
              <a:defRPr b="1" sz="1800">
                <a:uFill>
                  <a:solidFill>
                    <a:srgbClr val="000000"/>
                  </a:solidFill>
                </a:uFill>
                <a:latin typeface="+mj-lt"/>
                <a:ea typeface="+mj-ea"/>
                <a:cs typeface="+mj-cs"/>
                <a:sym typeface="Helvetica"/>
              </a:defRPr>
            </a:pPr>
            <a:r>
              <a:t>Society under threat not by economic inequality but by social disorder—or aliens—or other nations. Plus:</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These stored up trouble as 1914 approached. </a:t>
            </a:r>
          </a:p>
          <a:p>
            <a:pPr marL="187691"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1" defTabSz="356615">
              <a:spcBef>
                <a:spcPts val="900"/>
              </a:spcBef>
              <a:buSzPct val="100000"/>
              <a:defRPr sz="1800">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Skipped Topic: Passing the Baton: From Britain to America"/>
          <p:cNvSpPr txBox="1"/>
          <p:nvPr>
            <p:ph type="title" idx="4294967295"/>
          </p:nvPr>
        </p:nvSpPr>
        <p:spPr>
          <a:xfrm>
            <a:off x="444500" y="-1"/>
            <a:ext cx="8255000" cy="1587503"/>
          </a:xfrm>
          <a:prstGeom prst="rect">
            <a:avLst/>
          </a:prstGeom>
        </p:spPr>
        <p:txBody>
          <a:bodyPr lIns="45718" tIns="45718" rIns="45718" bIns="45718"/>
          <a:lstStyle>
            <a:lvl1pPr defTabSz="239481">
              <a:lnSpc>
                <a:spcPts val="6000"/>
              </a:lnSpc>
              <a:defRPr sz="4171">
                <a:uFill>
                  <a:solidFill>
                    <a:srgbClr val="000000"/>
                  </a:solidFill>
                </a:uFill>
              </a:defRPr>
            </a:lvl1pPr>
          </a:lstStyle>
          <a:p>
            <a:pPr/>
            <a:r>
              <a:t>Skipped Topic: Passing the Baton: From Britain to America</a:t>
            </a:r>
          </a:p>
        </p:txBody>
      </p:sp>
      <p:sp>
        <p:nvSpPr>
          <p:cNvPr id="65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59" name="The Industrial Revolution took place in Britain…"/>
          <p:cNvSpPr txBox="1"/>
          <p:nvPr>
            <p:ph type="body" sz="half" idx="4294967295"/>
          </p:nvPr>
        </p:nvSpPr>
        <p:spPr>
          <a:xfrm>
            <a:off x="444499" y="1587500"/>
            <a:ext cx="4179260" cy="4762500"/>
          </a:xfrm>
          <a:prstGeom prst="rect">
            <a:avLst/>
          </a:prstGeom>
        </p:spPr>
        <p:txBody>
          <a:bodyPr lIns="45718" tIns="45718" rIns="45718" bIns="45718" anchor="t"/>
          <a:lstStyle/>
          <a:p>
            <a:pPr marL="160420" indent="-160420" defTabSz="292606">
              <a:spcBef>
                <a:spcPts val="700"/>
              </a:spcBef>
              <a:buSzPct val="100000"/>
              <a:defRPr sz="1500">
                <a:latin typeface="Helvetica Neue"/>
                <a:ea typeface="Helvetica Neue"/>
                <a:cs typeface="Helvetica Neue"/>
                <a:sym typeface="Helvetica Neue"/>
              </a:defRPr>
            </a:pPr>
            <a:r>
              <a:t>The Industrial Revolution took place in Britain </a:t>
            </a:r>
          </a:p>
          <a:p>
            <a:pPr marL="160420" indent="-160420" defTabSz="292606">
              <a:spcBef>
                <a:spcPts val="700"/>
              </a:spcBef>
              <a:buSzPct val="100000"/>
              <a:defRPr sz="1500">
                <a:latin typeface="Helvetica Neue"/>
                <a:ea typeface="Helvetica Neue"/>
                <a:cs typeface="Helvetica Neue"/>
                <a:sym typeface="Helvetica Neue"/>
              </a:defRPr>
            </a:pPr>
            <a:r>
              <a:t>The standard explanation four or five largely independent strands coming together.:</a:t>
            </a:r>
          </a:p>
          <a:p>
            <a:pPr lvl="1" marL="404261" indent="-160420" defTabSz="292606">
              <a:spcBef>
                <a:spcPts val="700"/>
              </a:spcBef>
              <a:buSzPct val="100000"/>
              <a:defRPr sz="1500">
                <a:latin typeface="Helvetica Neue"/>
                <a:ea typeface="Helvetica Neue"/>
                <a:cs typeface="Helvetica Neue"/>
                <a:sym typeface="Helvetica Neue"/>
              </a:defRPr>
            </a:pPr>
            <a:r>
              <a:t>Limited government, security of property, and freedom of contract</a:t>
            </a:r>
          </a:p>
          <a:p>
            <a:pPr lvl="1" marL="404261" indent="-160420" defTabSz="292606">
              <a:spcBef>
                <a:spcPts val="700"/>
              </a:spcBef>
              <a:buSzPct val="100000"/>
              <a:defRPr sz="1500">
                <a:latin typeface="Helvetica Neue"/>
                <a:ea typeface="Helvetica Neue"/>
                <a:cs typeface="Helvetica Neue"/>
                <a:sym typeface="Helvetica Neue"/>
              </a:defRPr>
            </a:pPr>
            <a:r>
              <a:t>Science and the technological tradition of sustained inquiry</a:t>
            </a:r>
          </a:p>
          <a:p>
            <a:pPr lvl="1" marL="404261" indent="-160420" defTabSz="292606">
              <a:spcBef>
                <a:spcPts val="700"/>
              </a:spcBef>
              <a:buSzPct val="100000"/>
              <a:defRPr sz="1500">
                <a:latin typeface="Helvetica Neue"/>
                <a:ea typeface="Helvetica Neue"/>
                <a:cs typeface="Helvetica Neue"/>
                <a:sym typeface="Helvetica Neue"/>
              </a:defRPr>
            </a:pPr>
            <a:r>
              <a:t>Victory in the wars of the Commercial Revolution era</a:t>
            </a:r>
          </a:p>
          <a:p>
            <a:pPr lvl="1" marL="404261" indent="-160420" defTabSz="292606">
              <a:spcBef>
                <a:spcPts val="700"/>
              </a:spcBef>
              <a:buSzPct val="100000"/>
              <a:defRPr sz="1500">
                <a:latin typeface="Helvetica Neue"/>
                <a:ea typeface="Helvetica Neue"/>
                <a:cs typeface="Helvetica Neue"/>
                <a:sym typeface="Helvetica Neue"/>
              </a:defRPr>
            </a:pPr>
            <a:r>
              <a:t>Machinery making, "tinkering", and "gadgets"—primarily made out of metal. </a:t>
            </a:r>
          </a:p>
          <a:p>
            <a:pPr lvl="1" marL="404261" indent="-160420" defTabSz="292606">
              <a:spcBef>
                <a:spcPts val="700"/>
              </a:spcBef>
              <a:buSzPct val="100000"/>
              <a:defRPr sz="1500">
                <a:latin typeface="Helvetica Neue"/>
                <a:ea typeface="Helvetica Neue"/>
                <a:cs typeface="Helvetica Neue"/>
                <a:sym typeface="Helvetica Neue"/>
              </a:defRPr>
            </a:pPr>
            <a:r>
              <a:t>Coal in Britain—the only thing that made a steam engine potentially profitable.</a:t>
            </a:r>
          </a:p>
          <a:p>
            <a:pPr marL="160420" indent="-160420" defTabSz="292606">
              <a:spcBef>
                <a:spcPts val="700"/>
              </a:spcBef>
              <a:buSzPct val="100000"/>
              <a:defRPr sz="1500">
                <a:latin typeface="Helvetica Neue"/>
                <a:ea typeface="Helvetica Neue"/>
                <a:cs typeface="Helvetica Neue"/>
                <a:sym typeface="Helvetica Neue"/>
              </a:defRPr>
            </a:pPr>
            <a:r>
              <a:t>Plus high elasticity of demand for leading-sector products…</a:t>
            </a:r>
          </a:p>
        </p:txBody>
      </p:sp>
      <p:pic>
        <p:nvPicPr>
          <p:cNvPr id="66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iClickers: Why Breaktrhrough?"/>
          <p:cNvSpPr txBox="1"/>
          <p:nvPr>
            <p:ph type="title" idx="4294967295"/>
          </p:nvPr>
        </p:nvSpPr>
        <p:spPr>
          <a:xfrm>
            <a:off x="444500" y="-1"/>
            <a:ext cx="8255000" cy="1587503"/>
          </a:xfrm>
          <a:prstGeom prst="rect">
            <a:avLst/>
          </a:prstGeom>
        </p:spPr>
        <p:txBody>
          <a:bodyPr lIns="45718" tIns="45718" rIns="45718" bIns="45718"/>
          <a:lstStyle>
            <a:lvl1pPr defTabSz="252282">
              <a:lnSpc>
                <a:spcPts val="6300"/>
              </a:lnSpc>
              <a:defRPr sz="4361">
                <a:uFill>
                  <a:solidFill>
                    <a:srgbClr val="000000"/>
                  </a:solidFill>
                </a:uFill>
              </a:defRPr>
            </a:lvl1pPr>
          </a:lstStyle>
          <a:p>
            <a:pPr/>
            <a:r>
              <a:t>iClickers: Why Breaktrhrough?</a:t>
            </a:r>
          </a:p>
        </p:txBody>
      </p:sp>
      <p:sp>
        <p:nvSpPr>
          <p:cNvPr id="663"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8" tIns="45718" rIns="45718" bIns="45718" anchor="t"/>
          <a:lstStyle/>
          <a:p>
            <a:pPr marL="0" indent="0" defTabSz="272628">
              <a:lnSpc>
                <a:spcPts val="3000"/>
              </a:lnSpc>
              <a:spcBef>
                <a:spcPts val="600"/>
              </a:spcBef>
              <a:buSzTx/>
              <a:buNone/>
              <a:defRPr sz="1407">
                <a:uFill>
                  <a:solidFill>
                    <a:srgbClr val="000000"/>
                  </a:solidFill>
                </a:uFill>
                <a:latin typeface="+mj-lt"/>
                <a:ea typeface="+mj-ea"/>
                <a:cs typeface="+mj-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272628">
              <a:lnSpc>
                <a:spcPts val="3000"/>
              </a:lnSpc>
              <a:spcBef>
                <a:spcPts val="600"/>
              </a:spcBef>
              <a:buSzTx/>
              <a:buNone/>
              <a:defRPr sz="1407">
                <a:uFill>
                  <a:solidFill>
                    <a:srgbClr val="000000"/>
                  </a:solidFill>
                </a:uFill>
                <a:latin typeface="+mj-lt"/>
                <a:ea typeface="+mj-ea"/>
                <a:cs typeface="+mj-cs"/>
                <a:sym typeface="Helvetica"/>
              </a:defRPr>
            </a:pP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human numbers thinking about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good means of communication—e.g. printing—for diffusing information about how to solve problems of production</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experience using coal as an energy source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A lack of the incentive created by high real wages leading to a strong desire to make labor more productive</a:t>
            </a:r>
          </a:p>
          <a:p>
            <a:pPr marL="239147" indent="-239147" defTabSz="272628">
              <a:lnSpc>
                <a:spcPts val="3000"/>
              </a:lnSpc>
              <a:spcBef>
                <a:spcPts val="600"/>
              </a:spcBef>
              <a:buSzPct val="100000"/>
              <a:buAutoNum type="alphaUcPeriod" startAt="1"/>
              <a:defRPr sz="1407">
                <a:uFill>
                  <a:solidFill>
                    <a:srgbClr val="000000"/>
                  </a:solidFill>
                </a:uFill>
                <a:latin typeface="+mj-lt"/>
                <a:ea typeface="+mj-ea"/>
                <a:cs typeface="+mj-cs"/>
                <a:sym typeface="Helvetica"/>
              </a:defRPr>
            </a:pPr>
            <a:r>
              <a:t>None of the above/not enough information</a:t>
            </a:r>
          </a:p>
        </p:txBody>
      </p:sp>
      <p:sp>
        <p:nvSpPr>
          <p:cNvPr id="66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iClicker: Why Passing the Bat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iClicker: Why Passing the Baton</a:t>
            </a:r>
          </a:p>
        </p:txBody>
      </p:sp>
      <p:sp>
        <p:nvSpPr>
          <p:cNvPr id="667"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8" tIns="45718" rIns="45718" bIns="45718" anchor="t"/>
          <a:lstStyle/>
          <a:p>
            <a:pPr marL="0" indent="0" defTabSz="288904">
              <a:lnSpc>
                <a:spcPts val="3200"/>
              </a:lnSpc>
              <a:spcBef>
                <a:spcPts val="700"/>
              </a:spcBef>
              <a:buSzTx/>
              <a:buNone/>
              <a:defRPr sz="1491">
                <a:uFill>
                  <a:solidFill>
                    <a:srgbClr val="000000"/>
                  </a:solidFill>
                </a:uFill>
                <a:latin typeface="+mj-lt"/>
                <a:ea typeface="+mj-ea"/>
                <a:cs typeface="+mj-cs"/>
                <a:sym typeface="Helvetica"/>
              </a:defRPr>
            </a:pPr>
            <a:r>
              <a:t>The principal reason that the twentieth century was an American rather than a second British century was:</a:t>
            </a:r>
          </a:p>
          <a:p>
            <a:pPr marL="0" indent="0" defTabSz="288904">
              <a:lnSpc>
                <a:spcPts val="3200"/>
              </a:lnSpc>
              <a:spcBef>
                <a:spcPts val="700"/>
              </a:spcBef>
              <a:buSzTx/>
              <a:buNone/>
              <a:defRPr sz="1491">
                <a:uFill>
                  <a:solidFill>
                    <a:srgbClr val="000000"/>
                  </a:solidFill>
                </a:uFill>
                <a:latin typeface="+mj-lt"/>
                <a:ea typeface="+mj-ea"/>
                <a:cs typeface="+mj-cs"/>
                <a:sym typeface="Helvetica"/>
              </a:defRPr>
            </a:pP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aggressive and enthusiastic welcome of immigrants</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focus on broad-based technical education</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The United States’s extraordinary abundance of natural resources driving high real wages and enormous incentives to build machines to manipulate matter</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A U.S. government that took industrial development as a key policy goal, rather than being comfortable with </a:t>
            </a:r>
            <a:r>
              <a:rPr i="1"/>
              <a:t>laissez-faire</a:t>
            </a:r>
          </a:p>
          <a:p>
            <a:pPr marL="253424" indent="-253424" defTabSz="288904">
              <a:lnSpc>
                <a:spcPts val="3200"/>
              </a:lnSpc>
              <a:spcBef>
                <a:spcPts val="700"/>
              </a:spcBef>
              <a:buSzPct val="100000"/>
              <a:buAutoNum type="alphaUcPeriod" startAt="1"/>
              <a:defRPr sz="1491">
                <a:uFill>
                  <a:solidFill>
                    <a:srgbClr val="000000"/>
                  </a:solidFill>
                </a:uFill>
                <a:latin typeface="+mj-lt"/>
                <a:ea typeface="+mj-ea"/>
                <a:cs typeface="+mj-cs"/>
                <a:sym typeface="Helvetica"/>
              </a:defRPr>
            </a:pPr>
            <a:r>
              <a:t>None of the above/not enough information</a:t>
            </a:r>
          </a:p>
        </p:txBody>
      </p:sp>
      <p:sp>
        <p:nvSpPr>
          <p:cNvPr id="66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British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British Productivity Growth Acceleration</a:t>
            </a:r>
          </a:p>
        </p:txBody>
      </p:sp>
      <p:sp>
        <p:nvSpPr>
          <p:cNvPr id="671"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7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8"/>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But Even in the First Half of the Nineteenth Century the U.S. Was Outpacing Britain in Growth…"/>
          <p:cNvSpPr txBox="1"/>
          <p:nvPr>
            <p:ph type="title" idx="4294967295"/>
          </p:nvPr>
        </p:nvSpPr>
        <p:spPr>
          <a:xfrm>
            <a:off x="444500" y="-1"/>
            <a:ext cx="8255000" cy="1587503"/>
          </a:xfrm>
          <a:prstGeom prst="rect">
            <a:avLst/>
          </a:prstGeom>
        </p:spPr>
        <p:txBody>
          <a:bodyPr lIns="45718" tIns="45718" rIns="45718" bIns="45718"/>
          <a:lstStyle>
            <a:lvl1pPr defTabSz="157276">
              <a:lnSpc>
                <a:spcPts val="3900"/>
              </a:lnSpc>
              <a:defRPr sz="2752">
                <a:uFill>
                  <a:solidFill>
                    <a:srgbClr val="000000"/>
                  </a:solidFill>
                </a:uFill>
              </a:defRPr>
            </a:lvl1pPr>
          </a:lstStyle>
          <a:p>
            <a:pPr/>
            <a:r>
              <a:t>But Even in the First Half of the Nineteenth Century the U.S. Was Outpacing Britain in Growth…</a:t>
            </a:r>
          </a:p>
        </p:txBody>
      </p:sp>
      <p:sp>
        <p:nvSpPr>
          <p:cNvPr id="67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76"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499" y="1587500"/>
            <a:ext cx="4179260" cy="4762500"/>
          </a:xfrm>
          <a:prstGeom prst="rect">
            <a:avLst/>
          </a:prstGeom>
        </p:spPr>
        <p:txBody>
          <a:bodyPr lIns="45718" tIns="45718" rIns="45718" bIns="45718" anchor="t"/>
          <a:lstStyle/>
          <a:p>
            <a:pPr marL="157914" indent="-157914" defTabSz="288036">
              <a:spcBef>
                <a:spcPts val="700"/>
              </a:spcBef>
              <a:buSzPct val="100000"/>
              <a:defRPr sz="1500">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3" indent="-157914" defTabSz="288036">
              <a:spcBef>
                <a:spcPts val="700"/>
              </a:spcBef>
              <a:buSzPct val="100000"/>
              <a:defRPr sz="1500">
                <a:latin typeface="Helvetica Neue"/>
                <a:ea typeface="Helvetica Neue"/>
                <a:cs typeface="Helvetica Neue"/>
                <a:sym typeface="Helvetica Neue"/>
              </a:defRPr>
            </a:pPr>
            <a:r>
              <a:t>While British real GDP per capita was increasing at less than 0.6 percent per year</a:t>
            </a:r>
          </a:p>
          <a:p>
            <a:pPr lvl="1" marL="397943" indent="-157914" defTabSz="288036">
              <a:spcBef>
                <a:spcPts val="700"/>
              </a:spcBef>
              <a:buSzPct val="100000"/>
              <a:defRPr sz="1500">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00">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3" indent="-157914" defTabSz="288036">
              <a:spcBef>
                <a:spcPts val="700"/>
              </a:spcBef>
              <a:buSzPct val="100000"/>
              <a:defRPr sz="1500">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677"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And Starting in the Late Nineteenth Century"/>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And Starting in the Late Nineteenth Century</a:t>
            </a:r>
          </a:p>
        </p:txBody>
      </p:sp>
      <p:sp>
        <p:nvSpPr>
          <p:cNvPr id="68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1" name="Second Industrial Revolution……"/>
          <p:cNvSpPr txBox="1"/>
          <p:nvPr>
            <p:ph type="body" sz="half" idx="4294967295"/>
          </p:nvPr>
        </p:nvSpPr>
        <p:spPr>
          <a:xfrm>
            <a:off x="444499" y="1587500"/>
            <a:ext cx="4179260" cy="4762500"/>
          </a:xfrm>
          <a:prstGeom prst="rect">
            <a:avLst/>
          </a:prstGeom>
        </p:spPr>
        <p:txBody>
          <a:bodyPr lIns="45718" tIns="45718" rIns="45718" bIns="45718" anchor="t"/>
          <a:lstStyle/>
          <a:p>
            <a:pPr marL="223085" indent="-223085" defTabSz="406908">
              <a:spcBef>
                <a:spcPts val="1000"/>
              </a:spcBef>
              <a:buSzPct val="100000"/>
              <a:defRPr sz="2100">
                <a:latin typeface="Helvetica Neue"/>
                <a:ea typeface="Helvetica Neue"/>
                <a:cs typeface="Helvetica Neue"/>
                <a:sym typeface="Helvetica Neue"/>
              </a:defRPr>
            </a:pPr>
            <a:r>
              <a:t>Second Industrial Revolution…</a:t>
            </a:r>
          </a:p>
          <a:p>
            <a:pPr lvl="1" marL="562174" indent="-223085" defTabSz="406908">
              <a:spcBef>
                <a:spcPts val="1000"/>
              </a:spcBef>
              <a:buSzPct val="100000"/>
              <a:defRPr sz="2100">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00">
                <a:latin typeface="Helvetica Neue"/>
                <a:ea typeface="Helvetica Neue"/>
                <a:cs typeface="Helvetica Neue"/>
                <a:sym typeface="Helvetica Neue"/>
              </a:defRPr>
            </a:pPr>
            <a:r>
              <a:t>Immigration and Population</a:t>
            </a:r>
          </a:p>
          <a:p>
            <a:pPr lvl="1" marL="562174" indent="-223085" defTabSz="406908">
              <a:spcBef>
                <a:spcPts val="1000"/>
              </a:spcBef>
              <a:buSzPct val="100000"/>
              <a:defRPr sz="2100">
                <a:latin typeface="Helvetica Neue"/>
                <a:ea typeface="Helvetica Neue"/>
                <a:cs typeface="Helvetica Neue"/>
                <a:sym typeface="Helvetica Neue"/>
              </a:defRPr>
            </a:pPr>
            <a:r>
              <a:t>Was resource scarcity no longer a factor?</a:t>
            </a:r>
          </a:p>
          <a:p>
            <a:pPr lvl="1" marL="562174" indent="-223085" defTabSz="406908">
              <a:spcBef>
                <a:spcPts val="1000"/>
              </a:spcBef>
              <a:buSzPct val="100000"/>
              <a:defRPr sz="2100">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68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623756" y="1587500"/>
            <a:ext cx="4075744" cy="4762500"/>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Phases of American Growth"/>
          <p:cNvSpPr txBox="1"/>
          <p:nvPr>
            <p:ph type="title" idx="4294967295"/>
          </p:nvPr>
        </p:nvSpPr>
        <p:spPr>
          <a:xfrm>
            <a:off x="444500" y="-1"/>
            <a:ext cx="8255000" cy="1587503"/>
          </a:xfrm>
          <a:prstGeom prst="rect">
            <a:avLst/>
          </a:prstGeom>
        </p:spPr>
        <p:txBody>
          <a:bodyPr lIns="45718" tIns="45718" rIns="45718" bIns="45718"/>
          <a:lstStyle>
            <a:lvl1pPr defTabSz="277793">
              <a:lnSpc>
                <a:spcPts val="6900"/>
              </a:lnSpc>
              <a:defRPr sz="4802">
                <a:uFill>
                  <a:solidFill>
                    <a:srgbClr val="000000"/>
                  </a:solidFill>
                </a:uFill>
              </a:defRPr>
            </a:lvl1pPr>
          </a:lstStyle>
          <a:p>
            <a:pPr/>
            <a:r>
              <a:t>Phases of American Growth</a:t>
            </a:r>
          </a:p>
        </p:txBody>
      </p:sp>
      <p:sp>
        <p:nvSpPr>
          <p:cNvPr id="685"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86" name="1.0% per year in GDP per capita from 1760-1860: resource abundance…"/>
          <p:cNvSpPr txBox="1"/>
          <p:nvPr>
            <p:ph type="body" idx="4294967295"/>
          </p:nvPr>
        </p:nvSpPr>
        <p:spPr>
          <a:xfrm>
            <a:off x="444499" y="1587500"/>
            <a:ext cx="8152222" cy="4762500"/>
          </a:xfrm>
          <a:prstGeom prst="rect">
            <a:avLst/>
          </a:prstGeom>
        </p:spPr>
        <p:txBody>
          <a:bodyPr lIns="45718" tIns="45718" rIns="45718" bIns="45718" anchor="t"/>
          <a:lstStyle/>
          <a:p>
            <a:pPr marL="182980" indent="-182980" defTabSz="333756">
              <a:spcBef>
                <a:spcPts val="800"/>
              </a:spcBef>
              <a:buSzPct val="100000"/>
              <a:defRPr sz="1700">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00">
                <a:latin typeface="Helvetica Neue"/>
                <a:ea typeface="Helvetica Neue"/>
                <a:cs typeface="Helvetica Neue"/>
                <a:sym typeface="Helvetica Neue"/>
              </a:defRPr>
            </a:pPr>
            <a:r>
              <a:t>1.6% per year in GDP per capita from 1860-1929:</a:t>
            </a:r>
          </a:p>
          <a:p>
            <a:pPr lvl="1" marL="461109" indent="-182980" defTabSz="333756">
              <a:spcBef>
                <a:spcPts val="800"/>
              </a:spcBef>
              <a:buSzPct val="100000"/>
              <a:defRPr sz="1700">
                <a:latin typeface="Helvetica Neue"/>
                <a:ea typeface="Helvetica Neue"/>
                <a:cs typeface="Helvetica Neue"/>
                <a:sym typeface="Helvetica Neue"/>
              </a:defRPr>
            </a:pPr>
            <a:r>
              <a:t>“Great traverse”: K/Y ratio up from 2.5 to 4</a:t>
            </a:r>
          </a:p>
          <a:p>
            <a:pPr lvl="1" marL="461109" indent="-182980" defTabSz="333756">
              <a:spcBef>
                <a:spcPts val="800"/>
              </a:spcBef>
              <a:buSzPct val="100000"/>
              <a:defRPr sz="1700">
                <a:latin typeface="Helvetica Neue"/>
                <a:ea typeface="Helvetica Neue"/>
                <a:cs typeface="Helvetica Neue"/>
                <a:sym typeface="Helvetica Neue"/>
              </a:defRPr>
            </a:pPr>
            <a:r>
              <a:t>Half of it an increase in savings rates</a:t>
            </a:r>
          </a:p>
          <a:p>
            <a:pPr lvl="1" marL="461109" indent="-182980" defTabSz="333756">
              <a:spcBef>
                <a:spcPts val="800"/>
              </a:spcBef>
              <a:buSzPct val="100000"/>
              <a:defRPr sz="1700">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00">
                <a:latin typeface="Helvetica Neue"/>
                <a:ea typeface="Helvetica Neue"/>
                <a:cs typeface="Helvetica Neue"/>
                <a:sym typeface="Helvetica Neue"/>
              </a:defRPr>
            </a:pPr>
            <a:r>
              <a:t>2.5% per year in GDP per capita from 1929-1973</a:t>
            </a:r>
          </a:p>
          <a:p>
            <a:pPr lvl="1" marL="461109" indent="-182980" defTabSz="333756">
              <a:spcBef>
                <a:spcPts val="800"/>
              </a:spcBef>
              <a:buSzPct val="100000"/>
              <a:defRPr sz="1700">
                <a:latin typeface="Helvetica Neue"/>
                <a:ea typeface="Helvetica Neue"/>
                <a:cs typeface="Helvetica Neue"/>
                <a:sym typeface="Helvetica Neue"/>
              </a:defRPr>
            </a:pPr>
            <a:r>
              <a:t>“Fordism”</a:t>
            </a:r>
          </a:p>
          <a:p>
            <a:pPr lvl="1" marL="461109" indent="-182980" defTabSz="333756">
              <a:spcBef>
                <a:spcPts val="800"/>
              </a:spcBef>
              <a:buSzPct val="100000"/>
              <a:defRPr sz="1700">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00">
                <a:latin typeface="Helvetica Neue"/>
                <a:ea typeface="Helvetica Neue"/>
                <a:cs typeface="Helvetica Neue"/>
                <a:sym typeface="Helvetica Neue"/>
              </a:defRPr>
            </a:pPr>
            <a:r>
              <a:t>Post-1973</a:t>
            </a:r>
          </a:p>
          <a:p>
            <a:pPr lvl="1" marL="461109" indent="-182980" defTabSz="333756">
              <a:spcBef>
                <a:spcPts val="800"/>
              </a:spcBef>
              <a:buSzPct val="100000"/>
              <a:defRPr sz="1700">
                <a:latin typeface="Helvetica Neue"/>
                <a:ea typeface="Helvetica Neue"/>
                <a:cs typeface="Helvetica Neue"/>
                <a:sym typeface="Helvetica Neue"/>
              </a:defRPr>
            </a:pPr>
            <a:r>
              <a:t>Productivity slowdown 1973-1995 (environment, oil, baby boom, feminism)</a:t>
            </a:r>
          </a:p>
          <a:p>
            <a:pPr lvl="1" marL="461109" indent="-182980" defTabSz="333756">
              <a:spcBef>
                <a:spcPts val="800"/>
              </a:spcBef>
              <a:buSzPct val="100000"/>
              <a:defRPr sz="1700">
                <a:latin typeface="Helvetica Neue"/>
                <a:ea typeface="Helvetica Neue"/>
                <a:cs typeface="Helvetica Neue"/>
                <a:sym typeface="Helvetica Neue"/>
              </a:defRPr>
            </a:pPr>
            <a:r>
              <a:t>“New economy” 1995-2006</a:t>
            </a:r>
          </a:p>
          <a:p>
            <a:pPr lvl="1" marL="461109" indent="-182980" defTabSz="333756">
              <a:spcBef>
                <a:spcPts val="800"/>
              </a:spcBef>
              <a:buSzPct val="100000"/>
              <a:defRPr sz="1700">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American Productivity Growth Accelerat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American Productivity Growth Acceleration</a:t>
            </a:r>
          </a:p>
        </p:txBody>
      </p:sp>
      <p:sp>
        <p:nvSpPr>
          <p:cNvPr id="68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690"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09" y="1587500"/>
            <a:ext cx="6380305" cy="4815903"/>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Early Nineteenth Century: Westward Expansion"/>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Early Nineteenth Century: Westward Expansion</a:t>
            </a:r>
          </a:p>
        </p:txBody>
      </p:sp>
      <p:sp>
        <p:nvSpPr>
          <p:cNvPr id="69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4" name="Westward expansion…"/>
          <p:cNvSpPr txBox="1"/>
          <p:nvPr>
            <p:ph type="body" sz="half" idx="4294967295"/>
          </p:nvPr>
        </p:nvSpPr>
        <p:spPr>
          <a:xfrm>
            <a:off x="444500" y="1587500"/>
            <a:ext cx="3810000" cy="4762500"/>
          </a:xfrm>
          <a:prstGeom prst="rect">
            <a:avLst/>
          </a:prstGeom>
        </p:spPr>
        <p:txBody>
          <a:bodyPr lIns="45718" tIns="45718" rIns="45718" bIns="45718" anchor="t"/>
          <a:lstStyle/>
          <a:p>
            <a:pPr marL="208045" indent="-208045" defTabSz="379474">
              <a:spcBef>
                <a:spcPts val="900"/>
              </a:spcBef>
              <a:buSzPct val="100000"/>
              <a:defRPr sz="1900">
                <a:latin typeface="Helvetica Neue"/>
                <a:ea typeface="Helvetica Neue"/>
                <a:cs typeface="Helvetica Neue"/>
                <a:sym typeface="Helvetica Neue"/>
              </a:defRPr>
            </a:pPr>
            <a:r>
              <a:t>Westward expansion</a:t>
            </a:r>
          </a:p>
          <a:p>
            <a:pPr marL="208045" indent="-208045" defTabSz="379474">
              <a:spcBef>
                <a:spcPts val="900"/>
              </a:spcBef>
              <a:buSzPct val="100000"/>
              <a:defRPr sz="1900">
                <a:latin typeface="Helvetica Neue"/>
                <a:ea typeface="Helvetica Neue"/>
                <a:cs typeface="Helvetica Neue"/>
                <a:sym typeface="Helvetica Neue"/>
              </a:defRPr>
            </a:pPr>
            <a:r>
              <a:t>The “American System”</a:t>
            </a:r>
          </a:p>
          <a:p>
            <a:pPr lvl="1" marL="524275" indent="-208045" defTabSz="379474">
              <a:spcBef>
                <a:spcPts val="900"/>
              </a:spcBef>
              <a:buSzPct val="100000"/>
              <a:defRPr sz="1900">
                <a:latin typeface="Helvetica Neue"/>
                <a:ea typeface="Helvetica Neue"/>
                <a:cs typeface="Helvetica Neue"/>
                <a:sym typeface="Helvetica Neue"/>
              </a:defRPr>
            </a:pPr>
            <a:r>
              <a:t>Abundant natural resources</a:t>
            </a:r>
          </a:p>
          <a:p>
            <a:pPr lvl="1" marL="524275" indent="-208045" defTabSz="379474">
              <a:spcBef>
                <a:spcPts val="900"/>
              </a:spcBef>
              <a:buSzPct val="100000"/>
              <a:defRPr sz="1900">
                <a:latin typeface="Helvetica Neue"/>
                <a:ea typeface="Helvetica Neue"/>
                <a:cs typeface="Helvetica Neue"/>
                <a:sym typeface="Helvetica Neue"/>
              </a:defRPr>
            </a:pPr>
            <a:r>
              <a:t>Very high real wages</a:t>
            </a:r>
          </a:p>
          <a:p>
            <a:pPr lvl="1" marL="524275" indent="-208045" defTabSz="379474">
              <a:spcBef>
                <a:spcPts val="900"/>
              </a:spcBef>
              <a:buSzPct val="100000"/>
              <a:defRPr sz="1900">
                <a:latin typeface="Helvetica Neue"/>
                <a:ea typeface="Helvetica Neue"/>
                <a:cs typeface="Helvetica Neue"/>
                <a:sym typeface="Helvetica Neue"/>
              </a:defRPr>
            </a:pPr>
            <a:r>
              <a:t>Focus on raising labor productivity</a:t>
            </a:r>
          </a:p>
          <a:p>
            <a:pPr lvl="2" marL="840505" indent="-208046" defTabSz="379474">
              <a:spcBef>
                <a:spcPts val="900"/>
              </a:spcBef>
              <a:buSzPct val="100000"/>
              <a:defRPr sz="1900">
                <a:latin typeface="Helvetica Neue"/>
                <a:ea typeface="Helvetica Neue"/>
                <a:cs typeface="Helvetica Neue"/>
                <a:sym typeface="Helvetica Neue"/>
              </a:defRPr>
            </a:pPr>
            <a:r>
              <a:t>Hence fast efficiency-of-labor growth</a:t>
            </a:r>
          </a:p>
          <a:p>
            <a:pPr lvl="2" marL="840505" indent="-208046" defTabSz="379474">
              <a:spcBef>
                <a:spcPts val="900"/>
              </a:spcBef>
              <a:buSzPct val="100000"/>
              <a:defRPr sz="1900">
                <a:latin typeface="Helvetica Neue"/>
                <a:ea typeface="Helvetica Neue"/>
                <a:cs typeface="Helvetica Neue"/>
                <a:sym typeface="Helvetica Neue"/>
              </a:defRPr>
            </a:pPr>
            <a:r>
              <a:t>Britain, by contrast, focused on economizing on (non-coal) raw materials</a:t>
            </a:r>
          </a:p>
        </p:txBody>
      </p:sp>
      <p:pic>
        <p:nvPicPr>
          <p:cNvPr id="695"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Wages, Prices, and Living Standards in China, 1738–1925"/>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Wages, Prices, and Living Standards in China, 1738–1925</a:t>
            </a:r>
          </a:p>
        </p:txBody>
      </p:sp>
      <p:sp>
        <p:nvSpPr>
          <p:cNvPr id="217" name="Robert C. Allen et al. (2011): Wages, Prices, and Living Standards in China, 1738–1925: in Comparison with Europe, Japan, and India, Economic History Review 64 (2011): 8-38 &lt;https://delong.typepad.com/allen_wpls_china.pdf&gt;:…"/>
          <p:cNvSpPr txBox="1"/>
          <p:nvPr>
            <p:ph type="body" idx="4294967295"/>
          </p:nvPr>
        </p:nvSpPr>
        <p:spPr>
          <a:xfrm>
            <a:off x="444500" y="1587500"/>
            <a:ext cx="8255000" cy="4762500"/>
          </a:xfrm>
          <a:prstGeom prst="rect">
            <a:avLst/>
          </a:prstGeom>
        </p:spPr>
        <p:txBody>
          <a:bodyPr lIns="45719" tIns="45719" rIns="45719" bIns="45719" anchor="t"/>
          <a:lstStyle/>
          <a:p>
            <a:pPr marL="332612"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1738–1925: in Comparison with Europe, Japan, and India, </a:t>
            </a:r>
            <a:r>
              <a:rPr i="1"/>
              <a:t>Economic History Review</a:t>
            </a:r>
            <a:r>
              <a:t> 64 (2011): 8-38 &lt;</a:t>
            </a:r>
            <a:r>
              <a:rPr u="sng">
                <a:solidFill>
                  <a:srgbClr val="0000FF"/>
                </a:solidFill>
                <a:uFill>
                  <a:solidFill>
                    <a:srgbClr val="0000FF"/>
                  </a:solidFill>
                </a:uFill>
                <a:hlinkClick r:id="rId2" invalidUrl="" action="" tgtFrame="" tooltip="" history="1" highlightClick="0" endSnd="0"/>
              </a:rPr>
              <a:t>https://delong.typepad.com/allen_wpls_china.pdf</a:t>
            </a:r>
            <a:r>
              <a:t>&gt;:</a:t>
            </a:r>
          </a:p>
          <a:p>
            <a:pPr lvl="1" marL="776096"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t>In the eighteenth century, the real income of building workers in Asia was similar to that of workers in the backward parts of Europe but far behind that in the leading economies in north-western Europe. Real wages stagnated in China in the eighteenth and early nineteenth centuries and rose slowly in the late nineteenth and early twentieth, with little cumulative change for 200 years. The income disparities of the early twentieth century were due to long-run stagnation in China combined with industrialization in Japan and Europe…</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69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699" name="Major westward expansion and &quot;Amerindian removal”…"/>
          <p:cNvSpPr txBox="1"/>
          <p:nvPr>
            <p:ph type="body" idx="4294967295"/>
          </p:nvPr>
        </p:nvSpPr>
        <p:spPr>
          <a:xfrm>
            <a:off x="444500" y="1587499"/>
            <a:ext cx="8255000" cy="4884839"/>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6"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6"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3"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04" name="Image" descr="Image"/>
          <p:cNvPicPr>
            <a:picLocks noChangeAspect="1"/>
          </p:cNvPicPr>
          <p:nvPr/>
        </p:nvPicPr>
        <p:blipFill>
          <a:blip r:embed="rId4">
            <a:extLst/>
          </a:blip>
          <a:stretch>
            <a:fillRect/>
          </a:stretch>
        </p:blipFill>
        <p:spPr>
          <a:xfrm>
            <a:off x="898970" y="1979859"/>
            <a:ext cx="4660903" cy="723902"/>
          </a:xfrm>
          <a:prstGeom prst="rect">
            <a:avLst/>
          </a:prstGeom>
          <a:ln w="12700">
            <a:miter lim="400000"/>
          </a:ln>
        </p:spPr>
      </p:pic>
      <p:pic>
        <p:nvPicPr>
          <p:cNvPr id="705" name="Image" descr="Image"/>
          <p:cNvPicPr>
            <a:picLocks noChangeAspect="1"/>
          </p:cNvPicPr>
          <p:nvPr/>
        </p:nvPicPr>
        <p:blipFill>
          <a:blip r:embed="rId5">
            <a:extLst/>
          </a:blip>
          <a:stretch>
            <a:fillRect/>
          </a:stretch>
        </p:blipFill>
        <p:spPr>
          <a:xfrm>
            <a:off x="898970" y="2672713"/>
            <a:ext cx="5219703" cy="698503"/>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0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09"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10"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11"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12"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13"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1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17"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18"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19"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20"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21"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2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25"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26"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27"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28"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29"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730"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3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34" name="Recall our basic Solow Model:"/>
          <p:cNvSpPr txBox="1"/>
          <p:nvPr>
            <p:ph type="body" sz="quarter" idx="4294967295"/>
          </p:nvPr>
        </p:nvSpPr>
        <p:spPr>
          <a:xfrm>
            <a:off x="444500" y="1587500"/>
            <a:ext cx="8255000" cy="392362"/>
          </a:xfrm>
          <a:prstGeom prst="rect">
            <a:avLst/>
          </a:prstGeom>
        </p:spPr>
        <p:txBody>
          <a:bodyPr lIns="45718" tIns="45718" rIns="45718" bIns="45718" anchor="t"/>
          <a:lstStyle>
            <a:lvl1pPr marL="0" indent="0" defTabSz="388620">
              <a:spcBef>
                <a:spcPts val="1000"/>
              </a:spcBef>
              <a:buSzTx/>
              <a:buNone/>
              <a:defRPr sz="2000">
                <a:latin typeface="Helvetica Neue"/>
                <a:ea typeface="Helvetica Neue"/>
                <a:cs typeface="Helvetica Neue"/>
                <a:sym typeface="Helvetica Neue"/>
              </a:defRPr>
            </a:lvl1pPr>
          </a:lstStyle>
          <a:p>
            <a:pPr/>
            <a:r>
              <a:t>Recall our basic Solow Model:</a:t>
            </a:r>
          </a:p>
        </p:txBody>
      </p:sp>
      <p:pic>
        <p:nvPicPr>
          <p:cNvPr id="735" name="Image" descr="Image"/>
          <p:cNvPicPr>
            <a:picLocks noChangeAspect="1"/>
          </p:cNvPicPr>
          <p:nvPr/>
        </p:nvPicPr>
        <p:blipFill>
          <a:blip r:embed="rId4">
            <a:extLst/>
          </a:blip>
          <a:stretch>
            <a:fillRect/>
          </a:stretch>
        </p:blipFill>
        <p:spPr>
          <a:xfrm>
            <a:off x="898970" y="1979859"/>
            <a:ext cx="4187220" cy="650333"/>
          </a:xfrm>
          <a:prstGeom prst="rect">
            <a:avLst/>
          </a:prstGeom>
          <a:ln w="12700">
            <a:miter lim="400000"/>
          </a:ln>
        </p:spPr>
      </p:pic>
      <p:pic>
        <p:nvPicPr>
          <p:cNvPr id="736" name="Image" descr="Image"/>
          <p:cNvPicPr>
            <a:picLocks noChangeAspect="1"/>
          </p:cNvPicPr>
          <p:nvPr/>
        </p:nvPicPr>
        <p:blipFill>
          <a:blip r:embed="rId5">
            <a:extLst/>
          </a:blip>
          <a:stretch>
            <a:fillRect/>
          </a:stretch>
        </p:blipFill>
        <p:spPr>
          <a:xfrm>
            <a:off x="898970" y="2576760"/>
            <a:ext cx="4712994" cy="630694"/>
          </a:xfrm>
          <a:prstGeom prst="rect">
            <a:avLst/>
          </a:prstGeom>
          <a:ln w="12700">
            <a:miter lim="400000"/>
          </a:ln>
        </p:spPr>
      </p:pic>
      <p:pic>
        <p:nvPicPr>
          <p:cNvPr id="737" name="Image" descr="Image"/>
          <p:cNvPicPr>
            <a:picLocks noChangeAspect="1"/>
          </p:cNvPicPr>
          <p:nvPr/>
        </p:nvPicPr>
        <p:blipFill>
          <a:blip r:embed="rId6">
            <a:extLst/>
          </a:blip>
          <a:stretch>
            <a:fillRect/>
          </a:stretch>
        </p:blipFill>
        <p:spPr>
          <a:xfrm>
            <a:off x="898970" y="3681729"/>
            <a:ext cx="3937003" cy="825502"/>
          </a:xfrm>
          <a:prstGeom prst="rect">
            <a:avLst/>
          </a:prstGeom>
          <a:ln w="12700">
            <a:miter lim="400000"/>
          </a:ln>
        </p:spPr>
      </p:pic>
      <p:sp>
        <p:nvSpPr>
          <p:cNvPr id="738" name="Let’s, last, fit this to history in the century before the 1860 election of President Abraham Lincoln and the ensuing American Civil War:"/>
          <p:cNvSpPr txBox="1"/>
          <p:nvPr/>
        </p:nvSpPr>
        <p:spPr>
          <a:xfrm>
            <a:off x="444500" y="4555207"/>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739" name="Image" descr="Image"/>
          <p:cNvPicPr>
            <a:picLocks noChangeAspect="1"/>
          </p:cNvPicPr>
          <p:nvPr/>
        </p:nvPicPr>
        <p:blipFill>
          <a:blip r:embed="rId7">
            <a:extLst/>
          </a:blip>
          <a:stretch>
            <a:fillRect/>
          </a:stretch>
        </p:blipFill>
        <p:spPr>
          <a:xfrm>
            <a:off x="898970" y="5170487"/>
            <a:ext cx="7099302" cy="1155702"/>
          </a:xfrm>
          <a:prstGeom prst="rect">
            <a:avLst/>
          </a:prstGeom>
          <a:ln w="12700">
            <a:miter lim="400000"/>
          </a:ln>
        </p:spPr>
      </p:pic>
      <p:sp>
        <p:nvSpPr>
          <p:cNvPr id="740" name="Assume K/Y constant, so the growth rate g of the efficiency of labor and the growth rate of output-per-worker are the same:"/>
          <p:cNvSpPr txBox="1"/>
          <p:nvPr/>
        </p:nvSpPr>
        <p:spPr>
          <a:xfrm>
            <a:off x="444500" y="3207454"/>
            <a:ext cx="8255000" cy="698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13058" indent="-213058" defTabSz="388620">
              <a:spcBef>
                <a:spcPts val="1000"/>
              </a:spcBef>
              <a:buSzPct val="100000"/>
              <a:buChar char="•"/>
              <a:defRPr sz="200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Westward Expansion"/>
          <p:cNvSpPr txBox="1"/>
          <p:nvPr>
            <p:ph type="title" idx="4294967295"/>
          </p:nvPr>
        </p:nvSpPr>
        <p:spPr>
          <a:xfrm>
            <a:off x="444500" y="-1"/>
            <a:ext cx="8255000" cy="1587503"/>
          </a:xfrm>
          <a:prstGeom prst="rect">
            <a:avLst/>
          </a:prstGeom>
        </p:spPr>
        <p:txBody>
          <a:bodyPr lIns="45718" tIns="45718" rIns="45718" bIns="45718"/>
          <a:lstStyle>
            <a:lvl1pPr defTabSz="365759">
              <a:lnSpc>
                <a:spcPts val="9200"/>
              </a:lnSpc>
              <a:defRPr sz="6400">
                <a:uFill>
                  <a:solidFill>
                    <a:srgbClr val="000000"/>
                  </a:solidFill>
                </a:uFill>
              </a:defRPr>
            </a:lvl1pPr>
          </a:lstStyle>
          <a:p>
            <a:pPr/>
            <a:r>
              <a:t>Westward Expansion</a:t>
            </a:r>
          </a:p>
        </p:txBody>
      </p:sp>
      <p:sp>
        <p:nvSpPr>
          <p:cNvPr id="743"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44" name="Image" descr="Image"/>
          <p:cNvPicPr>
            <a:picLocks noChangeAspect="1"/>
          </p:cNvPicPr>
          <p:nvPr/>
        </p:nvPicPr>
        <p:blipFill>
          <a:blip r:embed="rId4">
            <a:extLst/>
          </a:blip>
          <a:stretch>
            <a:fillRect/>
          </a:stretch>
        </p:blipFill>
        <p:spPr>
          <a:xfrm>
            <a:off x="444500" y="1587500"/>
            <a:ext cx="8255000" cy="4160855"/>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4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48"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49"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5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3"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7"/>
          </a:xfrm>
          <a:prstGeom prst="rect">
            <a:avLst/>
          </a:prstGeom>
        </p:spPr>
        <p:txBody>
          <a:bodyPr lIns="45718" tIns="45718" rIns="45718" bIns="45718" anchor="t"/>
          <a:lstStyle>
            <a:lvl1pPr marL="0" indent="0" defTabSz="429768">
              <a:spcBef>
                <a:spcPts val="1100"/>
              </a:spcBef>
              <a:buSzTx/>
              <a:buNone/>
              <a:defRPr sz="2200">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754" name="Image" descr="Image"/>
          <p:cNvPicPr>
            <a:picLocks noChangeAspect="1"/>
          </p:cNvPicPr>
          <p:nvPr/>
        </p:nvPicPr>
        <p:blipFill>
          <a:blip r:embed="rId4">
            <a:extLst/>
          </a:blip>
          <a:stretch>
            <a:fillRect/>
          </a:stretch>
        </p:blipFill>
        <p:spPr>
          <a:xfrm>
            <a:off x="668287" y="2844164"/>
            <a:ext cx="4927602" cy="774702"/>
          </a:xfrm>
          <a:prstGeom prst="rect">
            <a:avLst/>
          </a:prstGeom>
          <a:ln w="12700">
            <a:miter lim="400000"/>
          </a:ln>
        </p:spPr>
      </p:pic>
      <p:pic>
        <p:nvPicPr>
          <p:cNvPr id="755" name="Image" descr="Image"/>
          <p:cNvPicPr>
            <a:picLocks noChangeAspect="1"/>
          </p:cNvPicPr>
          <p:nvPr/>
        </p:nvPicPr>
        <p:blipFill>
          <a:blip r:embed="rId5">
            <a:extLst/>
          </a:blip>
          <a:stretch>
            <a:fillRect/>
          </a:stretch>
        </p:blipFill>
        <p:spPr>
          <a:xfrm>
            <a:off x="668287" y="3560762"/>
            <a:ext cx="3187701" cy="2324102"/>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5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59" name="Thus if γ→∞ then h→0.010"/>
          <p:cNvSpPr txBox="1"/>
          <p:nvPr>
            <p:ph type="body" idx="4294967295"/>
          </p:nvPr>
        </p:nvSpPr>
        <p:spPr>
          <a:xfrm>
            <a:off x="444500" y="1587500"/>
            <a:ext cx="8255000" cy="4864161"/>
          </a:xfrm>
          <a:prstGeom prst="rect">
            <a:avLst/>
          </a:prstGeom>
        </p:spPr>
        <p:txBody>
          <a:bodyPr lIns="45718" tIns="45718" rIns="45718" bIns="45718"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Wages, Prices, and Living Standards in Chin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Wages, Prices, and Living Standards in China</a:t>
            </a:r>
          </a:p>
        </p:txBody>
      </p:sp>
      <p:sp>
        <p:nvSpPr>
          <p:cNvPr id="220" name="Robert C. Allen et al. (2011): Wages, Prices, and Living Standards in China  &lt;https://delong.typepad.com/allen_wpls_china.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&lt;</a:t>
            </a:r>
            <a:r>
              <a:rPr u="sng">
                <a:solidFill>
                  <a:srgbClr val="0000FF"/>
                </a:solidFill>
                <a:uFill>
                  <a:solidFill>
                    <a:srgbClr val="0000FF"/>
                  </a:solidFill>
                </a:uFill>
                <a:hlinkClick r:id="rId2" invalidUrl="" action="" tgtFrame="" tooltip="" history="1" highlightClick="0" endSnd="0"/>
              </a:rPr>
              <a:t>https://delong.typepad.com/allen_wpls_china.pdf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Expects “normal” politics:</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Overthrow of entrenched hierarchies that hold back prosperity in the interests of a parasitic few…</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6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3"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6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67"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The Importance of Resources 1760-1860"/>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The Importance of Resources 1760-1860</a:t>
            </a:r>
          </a:p>
        </p:txBody>
      </p:sp>
      <p:sp>
        <p:nvSpPr>
          <p:cNvPr id="77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1" name="Thus if γ→∞ then h=0.010…"/>
          <p:cNvSpPr txBox="1"/>
          <p:nvPr>
            <p:ph type="body" idx="4294967295"/>
          </p:nvPr>
        </p:nvSpPr>
        <p:spPr>
          <a:xfrm>
            <a:off x="444500" y="1587500"/>
            <a:ext cx="8255000" cy="4864161"/>
          </a:xfrm>
          <a:prstGeom prst="rect">
            <a:avLst/>
          </a:prstGeom>
        </p:spPr>
        <p:txBody>
          <a:bodyPr lIns="45718" tIns="45718" rIns="45718" bIns="45718"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A Counterfactual"/>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A Counterfactual</a:t>
            </a:r>
          </a:p>
        </p:txBody>
      </p:sp>
      <p:sp>
        <p:nvSpPr>
          <p:cNvPr id="77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5" name="The Royal Proclamation of October 1763:…"/>
          <p:cNvSpPr txBox="1"/>
          <p:nvPr>
            <p:ph type="body" idx="4294967295"/>
          </p:nvPr>
        </p:nvSpPr>
        <p:spPr>
          <a:xfrm>
            <a:off x="444500" y="1587500"/>
            <a:ext cx="8255000" cy="4864161"/>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78"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79"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80"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781"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84"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85"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86" name="If γ → ∞ and h=0.010 then g=0.01…"/>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9">
              <a:spcBef>
                <a:spcPts val="900"/>
              </a:spcBef>
              <a:buSzPct val="100000"/>
              <a:buChar char="•"/>
              <a:defRPr sz="1900">
                <a:uFillTx/>
                <a:latin typeface="Helvetica Neue"/>
                <a:ea typeface="Helvetica Neue"/>
                <a:cs typeface="Helvetica Neue"/>
                <a:sym typeface="Helvetica Neue"/>
              </a:defRPr>
            </a:pPr>
            <a:r>
              <a:t>If γ → ∞ and h=0.010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r>
              <a:t>If γ=3.0 and h=0.00667 then g=−0.00125</a:t>
            </a:r>
          </a:p>
          <a:p>
            <a:pPr marL="192505" indent="-192505" defTabSz="365759">
              <a:spcBef>
                <a:spcPts val="900"/>
              </a:spcBef>
              <a:buSzPct val="100000"/>
              <a:buChar char="•"/>
              <a:defRPr sz="1900">
                <a:uFillTx/>
                <a:latin typeface="Helvetica Neue"/>
                <a:ea typeface="Helvetica Neue"/>
                <a:cs typeface="Helvetica Neue"/>
                <a:sym typeface="Helvetica Neue"/>
              </a:defRPr>
            </a:pPr>
            <a:r>
              <a:t>If γ=1.5 and h=0.000 then g=−0.01</a:t>
            </a:r>
          </a:p>
          <a:p>
            <a:pPr marL="192505" indent="-192505" defTabSz="365759">
              <a:spcBef>
                <a:spcPts val="900"/>
              </a:spcBef>
              <a:buSzPct val="100000"/>
              <a:buChar char="•"/>
              <a:defRPr sz="1900">
                <a:uFillTx/>
                <a:latin typeface="Helvetica Neue"/>
                <a:ea typeface="Helvetica Neue"/>
                <a:cs typeface="Helvetica Neue"/>
                <a:sym typeface="Helvetica Neue"/>
              </a:defRPr>
            </a:pPr>
          </a:p>
          <a:p>
            <a:pPr marL="192505" indent="-192505" defTabSz="365759">
              <a:spcBef>
                <a:spcPts val="900"/>
              </a:spcBef>
              <a:buSzPct val="100000"/>
              <a:buChar char="•"/>
              <a:defRPr sz="190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59">
              <a:spcBef>
                <a:spcPts val="900"/>
              </a:spcBef>
              <a:buSzPct val="100000"/>
              <a:buChar char="•"/>
              <a:defRPr sz="1900">
                <a:uFillTx/>
                <a:latin typeface="Helvetica Neue"/>
                <a:ea typeface="Helvetica Neue"/>
                <a:cs typeface="Helvetica Neue"/>
                <a:sym typeface="Helvetica Neue"/>
              </a:defRPr>
            </a:pPr>
            <a:r>
              <a:t>For γ=3.0, living standards and productivity levels would have shrunk at a pace of -0.125% per year</a:t>
            </a:r>
          </a:p>
        </p:txBody>
      </p:sp>
      <p:pic>
        <p:nvPicPr>
          <p:cNvPr id="787"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What If This Royal Proclamation Had Stuck?"/>
          <p:cNvSpPr txBox="1"/>
          <p:nvPr>
            <p:ph type="title" idx="4294967295"/>
          </p:nvPr>
        </p:nvSpPr>
        <p:spPr>
          <a:xfrm>
            <a:off x="444500" y="-1"/>
            <a:ext cx="8255000" cy="1587503"/>
          </a:xfrm>
          <a:prstGeom prst="rect">
            <a:avLst/>
          </a:prstGeom>
        </p:spPr>
        <p:txBody>
          <a:bodyPr lIns="45718" tIns="45718" rIns="45718" bIns="45718"/>
          <a:lstStyle>
            <a:lvl1pPr defTabSz="240943">
              <a:lnSpc>
                <a:spcPts val="6000"/>
              </a:lnSpc>
              <a:defRPr sz="4165">
                <a:uFill>
                  <a:solidFill>
                    <a:srgbClr val="000000"/>
                  </a:solidFill>
                </a:uFill>
              </a:defRPr>
            </a:lvl1pPr>
          </a:lstStyle>
          <a:p>
            <a:pPr/>
            <a:r>
              <a:t>What If This Royal Proclamation Had Stuck?</a:t>
            </a:r>
          </a:p>
        </p:txBody>
      </p:sp>
      <p:sp>
        <p:nvSpPr>
          <p:cNvPr id="790"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791" name="What if ρ=0?"/>
          <p:cNvSpPr txBox="1"/>
          <p:nvPr>
            <p:ph type="body" sz="quarter" idx="4294967295"/>
          </p:nvPr>
        </p:nvSpPr>
        <p:spPr>
          <a:xfrm>
            <a:off x="444500" y="1587500"/>
            <a:ext cx="8255000" cy="613680"/>
          </a:xfrm>
          <a:prstGeom prst="rect">
            <a:avLst/>
          </a:prstGeom>
        </p:spPr>
        <p:txBody>
          <a:bodyPr lIns="45718" tIns="45718" rIns="45718" bIns="45718"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792" name="Of course, a poorer America would probably have seen fewer immigrants.…"/>
          <p:cNvSpPr txBox="1"/>
          <p:nvPr/>
        </p:nvSpPr>
        <p:spPr>
          <a:xfrm>
            <a:off x="444500" y="29885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0098" indent="-190098" defTabSz="361188">
              <a:spcBef>
                <a:spcPts val="900"/>
              </a:spcBef>
              <a:buSzPct val="100000"/>
              <a:buChar char="•"/>
              <a:defRPr>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a:uFillTx/>
                <a:latin typeface="Helvetica Neue"/>
                <a:ea typeface="Helvetica Neue"/>
                <a:cs typeface="Helvetica Neue"/>
                <a:sym typeface="Helvetica Neue"/>
              </a:defRPr>
            </a:pPr>
            <a:r>
              <a:t>But it might not have seen that many fewer immigrants. </a:t>
            </a:r>
          </a:p>
          <a:p>
            <a:pPr lvl="1" marL="491087" indent="-190097" defTabSz="361188">
              <a:spcBef>
                <a:spcPts val="900"/>
              </a:spcBef>
              <a:buSzPct val="100000"/>
              <a:buChar char="•"/>
              <a:defRPr>
                <a:uFillTx/>
                <a:latin typeface="Helvetica Neue"/>
                <a:ea typeface="Helvetica Neue"/>
                <a:cs typeface="Helvetica Neue"/>
                <a:sym typeface="Helvetica Neue"/>
              </a:defRPr>
            </a:pPr>
            <a:r>
              <a:t>It would no longer have been quite as attractive to move from Britain to America over 1760 to 1860. </a:t>
            </a:r>
          </a:p>
          <a:p>
            <a:pPr lvl="1" marL="491087" indent="-190097" defTabSz="361188">
              <a:spcBef>
                <a:spcPts val="900"/>
              </a:spcBef>
              <a:buSzPct val="100000"/>
              <a:buChar char="•"/>
              <a:defRPr>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793" name="Image" descr="Image"/>
          <p:cNvPicPr>
            <a:picLocks noChangeAspect="1"/>
          </p:cNvPicPr>
          <p:nvPr/>
        </p:nvPicPr>
        <p:blipFill>
          <a:blip r:embed="rId4">
            <a:extLst/>
          </a:blip>
          <a:stretch>
            <a:fillRect/>
          </a:stretch>
        </p:blipFill>
        <p:spPr>
          <a:xfrm>
            <a:off x="2837308" y="2201178"/>
            <a:ext cx="2362201" cy="787402"/>
          </a:xfrm>
          <a:prstGeom prst="rect">
            <a:avLst/>
          </a:prstGeom>
          <a:ln w="12700">
            <a:miter lim="400000"/>
          </a:ln>
        </p:spPr>
      </p:pic>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Trail of Tears’"/>
          <p:cNvSpPr txBox="1"/>
          <p:nvPr>
            <p:ph type="title" idx="4294967295"/>
          </p:nvPr>
        </p:nvSpPr>
        <p:spPr>
          <a:xfrm>
            <a:off x="444500" y="-1"/>
            <a:ext cx="8255000" cy="1587503"/>
          </a:xfrm>
          <a:prstGeom prst="rect">
            <a:avLst/>
          </a:prstGeom>
        </p:spPr>
        <p:txBody>
          <a:bodyPr lIns="45718" tIns="45718" rIns="45718" bIns="45718"/>
          <a:lstStyle>
            <a:lvl1pPr defTabSz="457200">
              <a:lnSpc>
                <a:spcPts val="11600"/>
              </a:lnSpc>
              <a:defRPr sz="8000">
                <a:uFill>
                  <a:solidFill>
                    <a:srgbClr val="000000"/>
                  </a:solidFill>
                </a:uFill>
              </a:defRPr>
            </a:lvl1pPr>
          </a:lstStyle>
          <a:p>
            <a:pPr/>
            <a:r>
              <a:t>“Trail of Tears’</a:t>
            </a:r>
          </a:p>
        </p:txBody>
      </p:sp>
      <p:sp>
        <p:nvSpPr>
          <p:cNvPr id="796"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pic>
        <p:nvPicPr>
          <p:cNvPr id="797" name="6a00e551f080038834022ad3964981200d.png" descr="6a00e551f080038834022ad3964981200d.png"/>
          <p:cNvPicPr>
            <a:picLocks noChangeAspect="1"/>
          </p:cNvPicPr>
          <p:nvPr/>
        </p:nvPicPr>
        <p:blipFill>
          <a:blip r:embed="rId4">
            <a:extLst/>
          </a:blip>
          <a:stretch>
            <a:fillRect/>
          </a:stretch>
        </p:blipFill>
        <p:spPr>
          <a:xfrm>
            <a:off x="807689" y="1587500"/>
            <a:ext cx="7620002" cy="4533900"/>
          </a:xfrm>
          <a:prstGeom prst="rect">
            <a:avLst/>
          </a:prstGeom>
          <a:ln w="12700">
            <a:miter lim="400000"/>
          </a:ln>
        </p:spPr>
      </p:pic>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00" name="A large chunk of America's pre-1860 visible growing prosperity was based not just on African-American slavery, but also on &quot;Amerindian removal&quot;"/>
          <p:cNvSpPr txBox="1"/>
          <p:nvPr/>
        </p:nvSpPr>
        <p:spPr>
          <a:xfrm>
            <a:off x="444500" y="1782079"/>
            <a:ext cx="8255000" cy="33968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803"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804"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Unified China and Divided Europe"/>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Unified China and Divided Europe</a:t>
            </a:r>
          </a:p>
        </p:txBody>
      </p:sp>
      <p:sp>
        <p:nvSpPr>
          <p:cNvPr id="223" name="Chiu Yu Ko, Mark Koyama, and Tuan‐Hwee Sng (2018): Unified China and Divided Europe, International Economic Review 59,1 (2018): 285-327 &lt;https://delong.typepad.com/unified-china.pdf&gt;:…"/>
          <p:cNvSpPr txBox="1"/>
          <p:nvPr>
            <p:ph type="body" idx="4294967295"/>
          </p:nvPr>
        </p:nvSpPr>
        <p:spPr>
          <a:xfrm>
            <a:off x="444500" y="1587500"/>
            <a:ext cx="8255000" cy="4762500"/>
          </a:xfrm>
          <a:prstGeom prst="rect">
            <a:avLst/>
          </a:prstGeom>
        </p:spPr>
        <p:txBody>
          <a:bodyPr lIns="45719" tIns="45719" rIns="45719" bIns="45719" anchor="t"/>
          <a:lstStyle/>
          <a:p>
            <a:pPr marL="332612"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a:t>
            </a:r>
            <a:r>
              <a:rPr i="1"/>
              <a:t>International Economic Review</a:t>
            </a:r>
            <a:r>
              <a:t> 59,1 (2018): 285-327 &lt;</a:t>
            </a:r>
            <a:r>
              <a:rPr u="sng">
                <a:solidFill>
                  <a:srgbClr val="0000FF"/>
                </a:solidFill>
                <a:uFill>
                  <a:solidFill>
                    <a:srgbClr val="0000FF"/>
                  </a:solidFill>
                </a:uFill>
                <a:hlinkClick r:id="rId2" invalidUrl="" action="" tgtFrame="" tooltip="" history="1" highlightClick="0" endSnd="0"/>
              </a:rPr>
              <a:t>https://delong.typepad.com/unified-china.pdf</a:t>
            </a:r>
            <a:r>
              <a:t>&gt;:</a:t>
            </a:r>
          </a:p>
          <a:p>
            <a:pPr lvl="1" marL="776096"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t>Severe and unidirectional threat of external invasion fostered political centralization in China, while Europe faced a wider variety of moderate external threats and remained politically fragmented.… Political centralization in China led to lower taxation and hence faster population growth during peacetime than in Europe. But it also meant that China was relatively fragile in the event of an external invasion. Our results are consistent with historical evidence of violent conflicts, tax levels, and population growth in both China and Europe…</a:t>
            </a: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Late Nineteenth-Early Twentieth Century: “Great Traverse”"/>
          <p:cNvSpPr txBox="1"/>
          <p:nvPr>
            <p:ph type="title" idx="4294967295"/>
          </p:nvPr>
        </p:nvSpPr>
        <p:spPr>
          <a:xfrm>
            <a:off x="444500" y="-1"/>
            <a:ext cx="8255000" cy="1587503"/>
          </a:xfrm>
          <a:prstGeom prst="rect">
            <a:avLst/>
          </a:prstGeom>
        </p:spPr>
        <p:txBody>
          <a:bodyPr lIns="45718" tIns="45718" rIns="45718" bIns="45718"/>
          <a:lstStyle>
            <a:lvl1pPr defTabSz="239891">
              <a:lnSpc>
                <a:spcPts val="6000"/>
              </a:lnSpc>
              <a:defRPr sz="4158">
                <a:uFill>
                  <a:solidFill>
                    <a:srgbClr val="000000"/>
                  </a:solidFill>
                </a:uFill>
              </a:defRPr>
            </a:lvl1pPr>
          </a:lstStyle>
          <a:p>
            <a:pPr/>
            <a:r>
              <a:t>Late Nineteenth-Early Twentieth Century: “Great Traverse”</a:t>
            </a:r>
          </a:p>
        </p:txBody>
      </p:sp>
      <p:sp>
        <p:nvSpPr>
          <p:cNvPr id="80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08" name="Invention of the industrial research lab…"/>
          <p:cNvSpPr txBox="1"/>
          <p:nvPr>
            <p:ph type="body" sz="half" idx="4294967295"/>
          </p:nvPr>
        </p:nvSpPr>
        <p:spPr>
          <a:xfrm>
            <a:off x="444500" y="1587500"/>
            <a:ext cx="3810000" cy="4762500"/>
          </a:xfrm>
          <a:prstGeom prst="rect">
            <a:avLst/>
          </a:prstGeom>
        </p:spPr>
        <p:txBody>
          <a:bodyPr lIns="45718" tIns="45718" rIns="45718" bIns="45718" anchor="t"/>
          <a:lstStyle/>
          <a:p>
            <a:pPr marL="198019" indent="-198019" defTabSz="361188">
              <a:spcBef>
                <a:spcPts val="900"/>
              </a:spcBef>
              <a:buSzPct val="100000"/>
              <a:defRPr sz="1800">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00">
                <a:latin typeface="Helvetica Neue"/>
                <a:ea typeface="Helvetica Neue"/>
                <a:cs typeface="Helvetica Neue"/>
                <a:sym typeface="Helvetica Neue"/>
              </a:defRPr>
            </a:pPr>
            <a:r>
              <a:t>First globalization</a:t>
            </a:r>
          </a:p>
          <a:p>
            <a:pPr marL="198019" indent="-198019" defTabSz="361188">
              <a:spcBef>
                <a:spcPts val="900"/>
              </a:spcBef>
              <a:buSzPct val="100000"/>
              <a:defRPr sz="1800">
                <a:latin typeface="Helvetica Neue"/>
                <a:ea typeface="Helvetica Neue"/>
                <a:cs typeface="Helvetica Neue"/>
                <a:sym typeface="Helvetica Neue"/>
              </a:defRPr>
            </a:pPr>
            <a:r>
              <a:t>Technologies of Second Industrial Revolution</a:t>
            </a:r>
          </a:p>
          <a:p>
            <a:pPr lvl="1" marL="499008" indent="-198019" defTabSz="361188">
              <a:spcBef>
                <a:spcPts val="900"/>
              </a:spcBef>
              <a:buSzPct val="100000"/>
              <a:defRPr sz="1800">
                <a:latin typeface="Helvetica Neue"/>
                <a:ea typeface="Helvetica Neue"/>
                <a:cs typeface="Helvetica Neue"/>
                <a:sym typeface="Helvetica Neue"/>
              </a:defRPr>
            </a:pPr>
            <a:r>
              <a:t>Economies of scale and mass production</a:t>
            </a:r>
          </a:p>
          <a:p>
            <a:pPr lvl="1" marL="499008" indent="-198019" defTabSz="361188">
              <a:spcBef>
                <a:spcPts val="900"/>
              </a:spcBef>
              <a:buSzPct val="100000"/>
              <a:defRPr sz="1800">
                <a:latin typeface="Helvetica Neue"/>
                <a:ea typeface="Helvetica Neue"/>
                <a:cs typeface="Helvetica Neue"/>
                <a:sym typeface="Helvetica Neue"/>
              </a:defRPr>
            </a:pPr>
            <a:r>
              <a:t>Falling price of capital goods</a:t>
            </a:r>
          </a:p>
          <a:p>
            <a:pPr lvl="1" marL="499008" indent="-198019" defTabSz="361188">
              <a:spcBef>
                <a:spcPts val="900"/>
              </a:spcBef>
              <a:buSzPct val="100000"/>
              <a:defRPr sz="1800">
                <a:latin typeface="Helvetica Neue"/>
                <a:ea typeface="Helvetica Neue"/>
                <a:cs typeface="Helvetica Neue"/>
                <a:sym typeface="Helvetica Neue"/>
              </a:defRPr>
            </a:pPr>
            <a:r>
              <a:t>Greater savings effort</a:t>
            </a:r>
          </a:p>
          <a:p>
            <a:pPr marL="198019" indent="-198019" defTabSz="361188">
              <a:spcBef>
                <a:spcPts val="900"/>
              </a:spcBef>
              <a:buSzPct val="100000"/>
              <a:defRPr sz="1800">
                <a:latin typeface="Helvetica Neue"/>
                <a:ea typeface="Helvetica Neue"/>
                <a:cs typeface="Helvetica Neue"/>
                <a:sym typeface="Helvetica Neue"/>
              </a:defRPr>
            </a:pPr>
            <a:r>
              <a:t>Plus mass immigration</a:t>
            </a:r>
          </a:p>
          <a:p>
            <a:pPr marL="198019" indent="-198019" defTabSz="361188">
              <a:spcBef>
                <a:spcPts val="900"/>
              </a:spcBef>
              <a:buSzPct val="100000"/>
              <a:defRPr sz="1800">
                <a:latin typeface="Helvetica Neue"/>
                <a:ea typeface="Helvetica Neue"/>
                <a:cs typeface="Helvetica Neue"/>
                <a:sym typeface="Helvetica Neue"/>
              </a:defRPr>
            </a:pPr>
            <a:r>
              <a:t>Rapidly rising inequality</a:t>
            </a:r>
          </a:p>
          <a:p>
            <a:pPr lvl="1" marL="499008" indent="-198019" defTabSz="361188">
              <a:spcBef>
                <a:spcPts val="900"/>
              </a:spcBef>
              <a:buSzPct val="100000"/>
              <a:defRPr sz="1800">
                <a:latin typeface="Helvetica Neue"/>
                <a:ea typeface="Helvetica Neue"/>
                <a:cs typeface="Helvetica Neue"/>
                <a:sym typeface="Helvetica Neue"/>
              </a:defRPr>
            </a:pPr>
            <a:r>
              <a:t>Or was it? Emancipation…</a:t>
            </a:r>
          </a:p>
        </p:txBody>
      </p:sp>
      <p:pic>
        <p:nvPicPr>
          <p:cNvPr id="80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1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13"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lvl1pPr marL="250657" indent="-250657" defTabSz="457200">
              <a:spcBef>
                <a:spcPts val="1200"/>
              </a:spcBef>
              <a:buSzPct val="100000"/>
              <a:defRPr>
                <a:latin typeface="Helvetica Neue"/>
                <a:ea typeface="Helvetica Neue"/>
                <a:cs typeface="Helvetica Neue"/>
                <a:sym typeface="Helvetica Neue"/>
              </a:defRPr>
            </a:lvl1pPr>
            <a:lvl2pPr marL="631656"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81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1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18"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6"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81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2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23" name="Lowered deprecation rate δ…"/>
          <p:cNvSpPr txBox="1"/>
          <p:nvPr>
            <p:ph type="body" sz="half" idx="4294967295"/>
          </p:nvPr>
        </p:nvSpPr>
        <p:spPr>
          <a:xfrm>
            <a:off x="444500" y="1587500"/>
            <a:ext cx="3810000" cy="4762500"/>
          </a:xfrm>
          <a:prstGeom prst="rect">
            <a:avLst/>
          </a:prstGeom>
        </p:spPr>
        <p:txBody>
          <a:bodyPr lIns="45718" tIns="45718" rIns="45718" bIns="45718" anchor="t"/>
          <a:lstStyle/>
          <a:p>
            <a:pPr marL="230604" indent="-230604" defTabSz="420623">
              <a:spcBef>
                <a:spcPts val="1100"/>
              </a:spcBef>
              <a:buSzPct val="100000"/>
              <a:defRPr sz="2200">
                <a:latin typeface="Helvetica Neue"/>
                <a:ea typeface="Helvetica Neue"/>
                <a:cs typeface="Helvetica Neue"/>
                <a:sym typeface="Helvetica Neue"/>
              </a:defRPr>
            </a:pPr>
            <a:r>
              <a:t>Lowered deprecation rate δ</a:t>
            </a:r>
          </a:p>
          <a:p>
            <a:pPr lvl="1" marL="581124" indent="-230604" defTabSz="420623">
              <a:spcBef>
                <a:spcPts val="1100"/>
              </a:spcBef>
              <a:buSzPct val="100000"/>
              <a:defRPr sz="2200">
                <a:latin typeface="Helvetica Neue"/>
                <a:ea typeface="Helvetica Neue"/>
                <a:cs typeface="Helvetica Neue"/>
                <a:sym typeface="Helvetica Neue"/>
              </a:defRPr>
            </a:pPr>
            <a:r>
              <a:t>From 5% to 3% per year</a:t>
            </a:r>
          </a:p>
          <a:p>
            <a:pPr marL="230604" indent="-230604" defTabSz="420623">
              <a:spcBef>
                <a:spcPts val="1100"/>
              </a:spcBef>
              <a:buSzPct val="100000"/>
              <a:defRPr sz="2200">
                <a:latin typeface="Helvetica Neue"/>
                <a:ea typeface="Helvetica Neue"/>
                <a:cs typeface="Helvetica Neue"/>
                <a:sym typeface="Helvetica Neue"/>
              </a:defRPr>
            </a:pPr>
            <a:r>
              <a:t>Increased savings rate s</a:t>
            </a:r>
          </a:p>
          <a:p>
            <a:pPr marL="230604" indent="-230604" defTabSz="420623">
              <a:spcBef>
                <a:spcPts val="1100"/>
              </a:spcBef>
              <a:buSzPct val="100000"/>
              <a:defRPr sz="2200">
                <a:latin typeface="Helvetica Neue"/>
                <a:ea typeface="Helvetica Neue"/>
                <a:cs typeface="Helvetica Neue"/>
                <a:sym typeface="Helvetica Neue"/>
              </a:defRPr>
            </a:pPr>
            <a:r>
              <a:t>Capital-output ratio goes from 2.5 to 4 across 70 years</a:t>
            </a:r>
          </a:p>
          <a:p>
            <a:pPr marL="230604" indent="-230604" defTabSz="420623">
              <a:spcBef>
                <a:spcPts val="1100"/>
              </a:spcBef>
              <a:buSzPct val="100000"/>
              <a:defRPr sz="2200">
                <a:latin typeface="Helvetica Neue"/>
                <a:ea typeface="Helvetica Neue"/>
                <a:cs typeface="Helvetica Neue"/>
                <a:sym typeface="Helvetica Neue"/>
              </a:defRPr>
            </a:pPr>
            <a:r>
              <a:t>with an α=1, output-per-worker proportional to the capital-output ratio</a:t>
            </a:r>
          </a:p>
          <a:p>
            <a:pPr lvl="1" marL="581124" indent="-230604" defTabSz="420623">
              <a:spcBef>
                <a:spcPts val="1100"/>
              </a:spcBef>
              <a:buSzPct val="100000"/>
              <a:defRPr sz="2200">
                <a:latin typeface="Helvetica Neue"/>
                <a:ea typeface="Helvetica Neue"/>
                <a:cs typeface="Helvetica Neue"/>
                <a:sym typeface="Helvetica Neue"/>
              </a:defRPr>
            </a:pPr>
            <a:r>
              <a:t>ln(4/2.5)/70 = 0.007</a:t>
            </a:r>
          </a:p>
          <a:p>
            <a:pPr lvl="1" marL="581124" indent="-230604" defTabSz="420623">
              <a:spcBef>
                <a:spcPts val="1100"/>
              </a:spcBef>
              <a:buSzPct val="100000"/>
              <a:defRPr sz="2200">
                <a:latin typeface="Helvetica Neue"/>
                <a:ea typeface="Helvetica Neue"/>
                <a:cs typeface="Helvetica Neue"/>
                <a:sym typeface="Helvetica Neue"/>
              </a:defRPr>
            </a:pPr>
            <a:r>
              <a:t>g = 0.9%/year</a:t>
            </a:r>
          </a:p>
        </p:txBody>
      </p:sp>
      <p:pic>
        <p:nvPicPr>
          <p:cNvPr id="82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Capital Deepening"/>
          <p:cNvSpPr txBox="1"/>
          <p:nvPr>
            <p:ph type="title" idx="4294967295"/>
          </p:nvPr>
        </p:nvSpPr>
        <p:spPr>
          <a:xfrm>
            <a:off x="444500" y="-1"/>
            <a:ext cx="8255000" cy="1587503"/>
          </a:xfrm>
          <a:prstGeom prst="rect">
            <a:avLst/>
          </a:prstGeom>
        </p:spPr>
        <p:txBody>
          <a:bodyPr lIns="45718" tIns="45718" rIns="45718" bIns="45718"/>
          <a:lstStyle>
            <a:lvl1pPr defTabSz="420623">
              <a:lnSpc>
                <a:spcPts val="10600"/>
              </a:lnSpc>
              <a:defRPr sz="7300">
                <a:uFill>
                  <a:solidFill>
                    <a:srgbClr val="000000"/>
                  </a:solidFill>
                </a:uFill>
              </a:defRPr>
            </a:lvl1pPr>
          </a:lstStyle>
          <a:p>
            <a:pPr/>
            <a:r>
              <a:t>Capital Deepening</a:t>
            </a:r>
          </a:p>
        </p:txBody>
      </p:sp>
      <p:sp>
        <p:nvSpPr>
          <p:cNvPr id="82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28" name="Capital-output ratio goes from 2.5 to 4 across 70 years…"/>
          <p:cNvSpPr txBox="1"/>
          <p:nvPr>
            <p:ph type="body" sz="half" idx="4294967295"/>
          </p:nvPr>
        </p:nvSpPr>
        <p:spPr>
          <a:xfrm>
            <a:off x="444500" y="1587500"/>
            <a:ext cx="3810000" cy="4762500"/>
          </a:xfrm>
          <a:prstGeom prst="rect">
            <a:avLst/>
          </a:prstGeom>
        </p:spPr>
        <p:txBody>
          <a:bodyPr lIns="45718" tIns="45718" rIns="45718" bIns="45718" anchor="t"/>
          <a:lstStyle/>
          <a:p>
            <a:pPr marL="190500" indent="-190500" defTabSz="347472">
              <a:spcBef>
                <a:spcPts val="900"/>
              </a:spcBef>
              <a:buSzPct val="100000"/>
              <a:defRPr sz="1800">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00">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00">
                <a:latin typeface="Helvetica Neue"/>
                <a:ea typeface="Helvetica Neue"/>
                <a:cs typeface="Helvetica Neue"/>
                <a:sym typeface="Helvetica Neue"/>
              </a:defRPr>
            </a:pPr>
            <a:r>
              <a:t>ln(4/2.5)/70 = 0.007</a:t>
            </a:r>
          </a:p>
          <a:p>
            <a:pPr lvl="1" marL="480059" indent="-190500" defTabSz="347472">
              <a:spcBef>
                <a:spcPts val="900"/>
              </a:spcBef>
              <a:buSzPct val="100000"/>
              <a:defRPr sz="1800">
                <a:latin typeface="Helvetica Neue"/>
                <a:ea typeface="Helvetica Neue"/>
                <a:cs typeface="Helvetica Neue"/>
                <a:sym typeface="Helvetica Neue"/>
              </a:defRPr>
            </a:pPr>
            <a:r>
              <a:t>g = 0.9%/year</a:t>
            </a:r>
          </a:p>
          <a:p>
            <a:pPr marL="190500" indent="-190500" defTabSz="347472">
              <a:spcBef>
                <a:spcPts val="900"/>
              </a:spcBef>
              <a:buSzPct val="100000"/>
              <a:defRPr sz="1800">
                <a:latin typeface="Helvetica Neue"/>
                <a:ea typeface="Helvetica Neue"/>
                <a:cs typeface="Helvetica Neue"/>
                <a:sym typeface="Helvetica Neue"/>
              </a:defRPr>
            </a:pPr>
            <a:r>
              <a:t>Second Industrial Revolution</a:t>
            </a:r>
          </a:p>
          <a:p>
            <a:pPr marL="190500" indent="-190500" defTabSz="347472">
              <a:spcBef>
                <a:spcPts val="900"/>
              </a:spcBef>
              <a:buSzPct val="100000"/>
              <a:defRPr sz="1800">
                <a:latin typeface="Helvetica Neue"/>
                <a:ea typeface="Helvetica Neue"/>
                <a:cs typeface="Helvetica Neue"/>
                <a:sym typeface="Helvetica Neue"/>
              </a:defRPr>
            </a:pPr>
            <a:r>
              <a:t>Large managerial corporation</a:t>
            </a:r>
          </a:p>
          <a:p>
            <a:pPr marL="190500" indent="-190500" defTabSz="347472">
              <a:spcBef>
                <a:spcPts val="900"/>
              </a:spcBef>
              <a:buSzPct val="100000"/>
              <a:defRPr sz="1800">
                <a:latin typeface="Helvetica Neue"/>
                <a:ea typeface="Helvetica Neue"/>
                <a:cs typeface="Helvetica Neue"/>
                <a:sym typeface="Helvetica Neue"/>
              </a:defRPr>
            </a:pPr>
            <a:r>
              <a:t>Large-scale investment banking</a:t>
            </a:r>
          </a:p>
          <a:p>
            <a:pPr marL="190500" indent="-190500" defTabSz="347472">
              <a:spcBef>
                <a:spcPts val="900"/>
              </a:spcBef>
              <a:buSzPct val="100000"/>
              <a:defRPr sz="1800">
                <a:latin typeface="Helvetica Neue"/>
                <a:ea typeface="Helvetica Neue"/>
                <a:cs typeface="Helvetica Neue"/>
                <a:sym typeface="Helvetica Neue"/>
              </a:defRPr>
            </a:pPr>
            <a:r>
              <a:t>Industrial research lab</a:t>
            </a:r>
          </a:p>
          <a:p>
            <a:pPr marL="190500" indent="-190500" defTabSz="347472">
              <a:spcBef>
                <a:spcPts val="900"/>
              </a:spcBef>
              <a:buSzPct val="100000"/>
              <a:defRPr sz="1800">
                <a:latin typeface="Helvetica Neue"/>
                <a:ea typeface="Helvetica Neue"/>
                <a:cs typeface="Helvetica Neue"/>
                <a:sym typeface="Helvetica Neue"/>
              </a:defRPr>
            </a:pPr>
            <a:r>
              <a:t>Continent-wide market</a:t>
            </a:r>
          </a:p>
          <a:p>
            <a:pPr marL="190500" indent="-190500" defTabSz="347472">
              <a:spcBef>
                <a:spcPts val="900"/>
              </a:spcBef>
              <a:buSzPct val="100000"/>
              <a:defRPr sz="1800">
                <a:latin typeface="Helvetica Neue"/>
                <a:ea typeface="Helvetica Neue"/>
                <a:cs typeface="Helvetica Neue"/>
                <a:sym typeface="Helvetica Neue"/>
              </a:defRPr>
            </a:pPr>
            <a:r>
              <a:t>Globalization</a:t>
            </a:r>
          </a:p>
        </p:txBody>
      </p:sp>
      <p:pic>
        <p:nvPicPr>
          <p:cNvPr id="82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1"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832"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33"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83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Mid Twentieth Century: Drive to High Mass Consumption"/>
          <p:cNvSpPr txBox="1"/>
          <p:nvPr>
            <p:ph type="title" idx="4294967295"/>
          </p:nvPr>
        </p:nvSpPr>
        <p:spPr>
          <a:xfrm>
            <a:off x="444500" y="-1"/>
            <a:ext cx="8255000" cy="1587503"/>
          </a:xfrm>
          <a:prstGeom prst="rect">
            <a:avLst/>
          </a:prstGeom>
        </p:spPr>
        <p:txBody>
          <a:bodyPr lIns="45718" tIns="45718" rIns="45718" bIns="45718"/>
          <a:lstStyle>
            <a:lvl1pPr defTabSz="238657">
              <a:lnSpc>
                <a:spcPts val="6000"/>
              </a:lnSpc>
              <a:defRPr sz="4140">
                <a:uFill>
                  <a:solidFill>
                    <a:srgbClr val="000000"/>
                  </a:solidFill>
                </a:uFill>
              </a:defRPr>
            </a:lvl1pPr>
          </a:lstStyle>
          <a:p>
            <a:pPr/>
            <a:r>
              <a:t>Mid Twentieth Century: Drive to High Mass Consumption</a:t>
            </a:r>
          </a:p>
        </p:txBody>
      </p:sp>
      <p:sp>
        <p:nvSpPr>
          <p:cNvPr id="837" name="http://bradford-delong.com brad.delong@gmail.com"/>
          <p:cNvSpPr txBox="1"/>
          <p:nvPr/>
        </p:nvSpPr>
        <p:spPr>
          <a:xfrm>
            <a:off x="-2" y="6601459"/>
            <a:ext cx="3492503" cy="256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100" u="sng">
                <a:solidFill>
                  <a:srgbClr val="0000FF"/>
                </a:solidFill>
                <a:uFill>
                  <a:solidFill>
                    <a:srgbClr val="0000FF"/>
                  </a:solidFill>
                </a:uFill>
              </a:defRPr>
            </a:pPr>
            <a:r>
              <a:rPr>
                <a:hlinkClick r:id="rId2" invalidUrl="" action="" tgtFrame="" tooltip="" history="1" highlightClick="0" endSnd="0"/>
              </a:rPr>
              <a:t>http://bradford-delong.com</a:t>
            </a:r>
            <a:r>
              <a:rPr u="none">
                <a:solidFill>
                  <a:srgbClr val="000000"/>
                </a:solidFill>
                <a:uFill>
                  <a:solidFill>
                    <a:srgbClr val="000000"/>
                  </a:solidFill>
                </a:uFill>
              </a:rPr>
              <a:t> </a:t>
            </a:r>
            <a:r>
              <a:rPr>
                <a:hlinkClick r:id="rId3" invalidUrl="" action="" tgtFrame="" tooltip="" history="1" highlightClick="0" endSnd="0"/>
              </a:rPr>
              <a:t>brad.delong@gmail.com</a:t>
            </a:r>
          </a:p>
        </p:txBody>
      </p:sp>
      <p:sp>
        <p:nvSpPr>
          <p:cNvPr id="838" name="DARPA, etc.: two heads are better than one…"/>
          <p:cNvSpPr txBox="1"/>
          <p:nvPr>
            <p:ph type="body" sz="half" idx="4294967295"/>
          </p:nvPr>
        </p:nvSpPr>
        <p:spPr>
          <a:xfrm>
            <a:off x="444500" y="1587500"/>
            <a:ext cx="3810000" cy="4762500"/>
          </a:xfrm>
          <a:prstGeom prst="rect">
            <a:avLst/>
          </a:prstGeom>
        </p:spPr>
        <p:txBody>
          <a:bodyPr lIns="45718" tIns="45718" rIns="45718" bIns="45718"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6" indent="-250657" defTabSz="457200">
              <a:spcBef>
                <a:spcPts val="1200"/>
              </a:spcBef>
              <a:buSzPct val="100000"/>
              <a:defRPr>
                <a:latin typeface="Helvetica Neue"/>
                <a:ea typeface="Helvetica Neue"/>
                <a:cs typeface="Helvetica Neue"/>
                <a:sym typeface="Helvetica Neue"/>
              </a:defRPr>
            </a:pPr>
            <a:r>
              <a:t>For white guys…</a:t>
            </a:r>
          </a:p>
        </p:txBody>
      </p:sp>
      <p:pic>
        <p:nvPicPr>
          <p:cNvPr id="83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Catch Our Breath…"/>
          <p:cNvSpPr txBox="1"/>
          <p:nvPr>
            <p:ph type="title"/>
          </p:nvPr>
        </p:nvSpPr>
        <p:spPr>
          <a:xfrm>
            <a:off x="390757" y="-2"/>
            <a:ext cx="8255001" cy="1587503"/>
          </a:xfrm>
          <a:prstGeom prst="rect">
            <a:avLst/>
          </a:prstGeom>
        </p:spPr>
        <p:txBody>
          <a:bodyPr/>
          <a:lstStyle>
            <a:lvl1pPr>
              <a:defRPr>
                <a:solidFill>
                  <a:srgbClr val="800000"/>
                </a:solidFill>
              </a:defRPr>
            </a:lvl1pPr>
          </a:lstStyle>
          <a:p>
            <a:pPr/>
            <a:r>
              <a:t>Catch Our Breath…</a:t>
            </a:r>
          </a:p>
        </p:txBody>
      </p:sp>
      <p:sp>
        <p:nvSpPr>
          <p:cNvPr id="842" name="Ask me two questions……"/>
          <p:cNvSpPr txBox="1"/>
          <p:nvPr>
            <p:ph type="body" sz="half" idx="1"/>
          </p:nvPr>
        </p:nvSpPr>
        <p:spPr>
          <a:xfrm>
            <a:off x="390756" y="1508813"/>
            <a:ext cx="4127503" cy="4762503"/>
          </a:xfrm>
          <a:prstGeom prst="rect">
            <a:avLst/>
          </a:prstGeom>
        </p:spPr>
        <p:txBody>
          <a:bodyPr anchor="t"/>
          <a:lstStyle/>
          <a:p>
            <a:pPr>
              <a:spcBef>
                <a:spcPts val="800"/>
              </a:spcBef>
            </a:pPr>
            <a:r>
              <a:t>Ask me two questions…</a:t>
            </a:r>
          </a:p>
          <a:p>
            <a:pPr>
              <a:spcBef>
                <a:spcPts val="800"/>
              </a:spcBef>
            </a:pPr>
            <a:r>
              <a:t>Make two comments…</a:t>
            </a:r>
          </a:p>
        </p:txBody>
      </p:sp>
      <p:pic>
        <p:nvPicPr>
          <p:cNvPr id="843" name="image1.tif" descr="image1.tif"/>
          <p:cNvPicPr>
            <a:picLocks noChangeAspect="1"/>
          </p:cNvPicPr>
          <p:nvPr/>
        </p:nvPicPr>
        <p:blipFill>
          <a:blip r:embed="rId2">
            <a:extLst/>
          </a:blip>
          <a:stretch>
            <a:fillRect/>
          </a:stretch>
        </p:blipFill>
        <p:spPr>
          <a:xfrm>
            <a:off x="4518257" y="1508814"/>
            <a:ext cx="4127502" cy="4087584"/>
          </a:xfrm>
          <a:prstGeom prst="rect">
            <a:avLst/>
          </a:prstGeom>
          <a:ln w="12700">
            <a:miter lim="400000"/>
          </a:ln>
        </p:spPr>
      </p:pic>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Catch Our Breath…"/>
          <p:cNvSpPr txBox="1"/>
          <p:nvPr>
            <p:ph type="title"/>
          </p:nvPr>
        </p:nvSpPr>
        <p:spPr>
          <a:xfrm>
            <a:off x="276457" y="-3"/>
            <a:ext cx="8572501" cy="1270005"/>
          </a:xfrm>
          <a:prstGeom prst="rect">
            <a:avLst/>
          </a:prstGeom>
        </p:spPr>
        <p:txBody>
          <a:bodyPr/>
          <a:lstStyle/>
          <a:p>
            <a:pPr/>
            <a:r>
              <a:t>Notes</a:t>
            </a:r>
          </a:p>
        </p:txBody>
      </p:sp>
      <p:sp>
        <p:nvSpPr>
          <p:cNvPr id="846"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847"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Unified China and Divided Europe"/>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Unified China and Divided Europe</a:t>
            </a:r>
          </a:p>
        </p:txBody>
      </p:sp>
      <p:sp>
        <p:nvSpPr>
          <p:cNvPr id="226" name="Chiu Yu Ko, Mark Koyama, and Tuan‐Hwee Sng (2018): Unified China and Divided Europe &lt;https://delong.typepad.com/unified-china.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&lt;</a:t>
            </a:r>
            <a:r>
              <a:rPr u="sng">
                <a:solidFill>
                  <a:srgbClr val="0000FF"/>
                </a:solidFill>
                <a:uFill>
                  <a:solidFill>
                    <a:srgbClr val="0000FF"/>
                  </a:solidFill>
                </a:uFill>
                <a:hlinkClick r:id="rId2" invalidUrl="" action="" tgtFrame="" tooltip="" history="1" highlightClick="0" endSnd="0"/>
              </a:rPr>
              <a:t>https://delong.typepad.com/unified-china.pdf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Marx in transition from German Idealist philosopher to French-style political activist to British political economist…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Asia’s Little Divergence: State Capacity in China and Japan before 1850"/>
          <p:cNvSpPr txBox="1"/>
          <p:nvPr>
            <p:ph type="title" idx="4294967295"/>
          </p:nvPr>
        </p:nvSpPr>
        <p:spPr>
          <a:xfrm>
            <a:off x="444500" y="0"/>
            <a:ext cx="8255000" cy="1587501"/>
          </a:xfrm>
          <a:prstGeom prst="rect">
            <a:avLst/>
          </a:prstGeom>
        </p:spPr>
        <p:txBody>
          <a:bodyPr lIns="45719" tIns="45719" rIns="45719" bIns="45719"/>
          <a:lstStyle>
            <a:lvl1pPr defTabSz="192023">
              <a:lnSpc>
                <a:spcPts val="4800"/>
              </a:lnSpc>
              <a:defRPr sz="3359">
                <a:uFill>
                  <a:solidFill>
                    <a:srgbClr val="000000"/>
                  </a:solidFill>
                </a:uFill>
              </a:defRPr>
            </a:lvl1pPr>
          </a:lstStyle>
          <a:p>
            <a:pPr/>
            <a:r>
              <a:t>Asia’s Little Divergence: State Capacity in China and Japan before 1850</a:t>
            </a:r>
          </a:p>
        </p:txBody>
      </p:sp>
      <p:sp>
        <p:nvSpPr>
          <p:cNvPr id="229" name="Tuan-Hwee Sng and Chiaki Moriguchi (2014): Asia’s Little Divergence: State Capacity in China and Japan before 1850, Journal of Economic Growth 19,4 (2014): 439-470 &lt;https://delong.typepad.com/asia-divergence.pdf&gt;:…"/>
          <p:cNvSpPr txBox="1"/>
          <p:nvPr>
            <p:ph type="body" idx="4294967295"/>
          </p:nvPr>
        </p:nvSpPr>
        <p:spPr>
          <a:xfrm>
            <a:off x="444500" y="1587500"/>
            <a:ext cx="8255000" cy="4762500"/>
          </a:xfrm>
          <a:prstGeom prst="rect">
            <a:avLst/>
          </a:prstGeom>
        </p:spPr>
        <p:txBody>
          <a:bodyPr lIns="45719" tIns="45719" rIns="45719" bIns="45719" anchor="t"/>
          <a:lstStyle/>
          <a:p>
            <a:pPr marL="294893" indent="-294893" defTabSz="393192">
              <a:lnSpc>
                <a:spcPts val="4500"/>
              </a:lnSpc>
              <a:spcBef>
                <a:spcPts val="1000"/>
              </a:spcBef>
              <a:buSzPct val="100000"/>
              <a:buFont typeface="Arial"/>
              <a:defRPr sz="2064">
                <a:uFill>
                  <a:solidFill>
                    <a:srgbClr val="000000"/>
                  </a:solidFill>
                </a:uFill>
                <a:latin typeface="Times New Roman"/>
                <a:ea typeface="Times New Roman"/>
                <a:cs typeface="Times New Roman"/>
                <a:sym typeface="Times New Roman"/>
              </a:defRPr>
            </a:pPr>
            <a:r>
              <a:rPr b="1"/>
              <a:t>Tuan-Hwee Sng and Chiaki Moriguchi</a:t>
            </a:r>
            <a:r>
              <a:t> (2014): Asia’s Little Divergence: State Capacity in China and Japan before 1850, </a:t>
            </a:r>
            <a:r>
              <a:rPr i="1"/>
              <a:t>Journal of Economic Growth</a:t>
            </a:r>
            <a:r>
              <a:t> 19,4 (2014): 439-470 &lt;</a:t>
            </a:r>
            <a:r>
              <a:rPr u="sng">
                <a:solidFill>
                  <a:srgbClr val="0000FF"/>
                </a:solidFill>
                <a:uFill>
                  <a:solidFill>
                    <a:srgbClr val="0000FF"/>
                  </a:solidFill>
                </a:uFill>
                <a:hlinkClick r:id="rId2" invalidUrl="" action="" tgtFrame="" tooltip="" history="1" highlightClick="0" endSnd="0"/>
              </a:rPr>
              <a:t>https://delong.typepad.com/asia-divergence.pdf</a:t>
            </a:r>
            <a:r>
              <a:t>&gt;:</a:t>
            </a:r>
          </a:p>
          <a:p>
            <a:pPr lvl="1" marL="688085" indent="-294893" defTabSz="393192">
              <a:lnSpc>
                <a:spcPts val="4500"/>
              </a:lnSpc>
              <a:spcBef>
                <a:spcPts val="1000"/>
              </a:spcBef>
              <a:buSzPct val="100000"/>
              <a:buFont typeface="Arial"/>
              <a:defRPr sz="2064">
                <a:uFill>
                  <a:solidFill>
                    <a:srgbClr val="000000"/>
                  </a:solidFill>
                </a:uFill>
                <a:latin typeface="Times New Roman"/>
                <a:ea typeface="Times New Roman"/>
                <a:cs typeface="Times New Roman"/>
                <a:sym typeface="Times New Roman"/>
              </a:defRPr>
            </a:pPr>
            <a:r>
              <a:t>Before 1850, both nations were ruled by stable dictators who relied on bureaucrats to govern their domains.… In a large domain, the ruler's inability to closely monitor bureaucrats creates opportunities for the bureaucrats to exploit taxpayers. To prevent overexploitation, the ruler has to keep taxes low and government small…. We find that the state taxed less and provided fewer local public goods per capita in China than in Japan. Furthermore, while the Tokugawa shogunate's tax revenue grew in tandem with demographic trends, Qing China underwent fiscal contraction after 1750 despite demographic expansion. We conjecture that a greater state capacity might have prepared Japan better for the transition from stagnation to growth…</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East Asian Miracles</a:t>
            </a:r>
          </a:p>
        </p:txBody>
      </p:sp>
      <p:sp>
        <p:nvSpPr>
          <p:cNvPr id="130"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02300">
              <a:spcBef>
                <a:spcPts val="600"/>
              </a:spcBef>
              <a:buSzTx/>
              <a:buNone/>
              <a:defRPr b="1" sz="2088">
                <a:uFill>
                  <a:solidFill>
                    <a:srgbClr val="000000"/>
                  </a:solidFill>
                </a:uFill>
                <a:latin typeface="+mj-lt"/>
                <a:ea typeface="+mj-ea"/>
                <a:cs typeface="+mj-cs"/>
                <a:sym typeface="Helvetica"/>
              </a:defRPr>
            </a:pPr>
            <a:r>
              <a:t>The Setting:</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Asia on the “downside” of the Malthusian cycle when western Europe erupts into the eastern Pacific in the 1800s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Malthusian poverty means no middle class to demand domestic manufactures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Power gradient means no ability to impose tariffs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Lack of a powerful </a:t>
            </a:r>
            <a:r>
              <a:rPr i="1"/>
              <a:t>bourgeoisie </a:t>
            </a:r>
            <a:r>
              <a:t>means rule by princes for whom intensive economic growth is not a priority</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“Confucian” religion means right orientation more important than rationalization of techniques and methods</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As Melissas Dell says: if we were sitting here in the 1950s, we would not have predicted the East Asian Miracle:</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South Korea was a basket case, with a highly corrupt government, that people assumed would be permanently dependent on foreign aid</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The other Tigers weren’t faring much better</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We would have likely guessed, if anything, that the Philippines would be the growth miracle:</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It had the highest rates of education (primary, second, and tertiary) in Asia</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It had the highest rates of indigenous entrepreneurship </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And it had its health-care sector and other links with the US</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p>
          <a:p>
            <a:pPr marL="0" indent="0" defTabSz="302300">
              <a:spcBef>
                <a:spcPts val="600"/>
              </a:spcBef>
              <a:buSzTx/>
              <a:buNone/>
              <a:defRPr sz="928">
                <a:uFill>
                  <a:solidFill>
                    <a:srgbClr val="000000"/>
                  </a:solidFill>
                </a:uFill>
                <a:latin typeface="Times New Roman"/>
                <a:ea typeface="Times New Roman"/>
                <a:cs typeface="Times New Roman"/>
                <a:sym typeface="Times New Roman"/>
              </a:defRPr>
            </a:pPr>
          </a:p>
          <a:p>
            <a:pPr marL="0" indent="0" defTabSz="302300">
              <a:spcBef>
                <a:spcPts val="600"/>
              </a:spcBef>
              <a:buSzTx/>
              <a:buNone/>
              <a:defRPr sz="928">
                <a:uFill>
                  <a:solidFill>
                    <a:srgbClr val="000000"/>
                  </a:solidFill>
                </a:uFill>
                <a:latin typeface="Times New Roman"/>
                <a:ea typeface="Times New Roman"/>
                <a:cs typeface="Times New Roman"/>
                <a:sym typeface="Times New Roman"/>
              </a:defRPr>
            </a:pPr>
            <a:r>
              <a:t>36:00 minutes of audio</a:t>
            </a:r>
          </a:p>
        </p:txBody>
      </p:sp>
      <p:sp>
        <p:nvSpPr>
          <p:cNvPr id="131"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8" y="6260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351669"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Asia’s Little Divergence"/>
          <p:cNvSpPr txBox="1"/>
          <p:nvPr>
            <p:ph type="title" idx="4294967295"/>
          </p:nvPr>
        </p:nvSpPr>
        <p:spPr>
          <a:xfrm>
            <a:off x="444500" y="0"/>
            <a:ext cx="8255000" cy="1587501"/>
          </a:xfrm>
          <a:prstGeom prst="rect">
            <a:avLst/>
          </a:prstGeom>
        </p:spPr>
        <p:txBody>
          <a:bodyPr lIns="45719" tIns="45719" rIns="45719" bIns="45719"/>
          <a:lstStyle>
            <a:lvl1pPr defTabSz="324611">
              <a:lnSpc>
                <a:spcPts val="8200"/>
              </a:lnSpc>
              <a:defRPr sz="5680">
                <a:solidFill>
                  <a:srgbClr val="000080"/>
                </a:solidFill>
                <a:uFill>
                  <a:solidFill>
                    <a:srgbClr val="000000"/>
                  </a:solidFill>
                </a:uFill>
              </a:defRPr>
            </a:lvl1pPr>
          </a:lstStyle>
          <a:p>
            <a:pPr/>
            <a:r>
              <a:t>Asia’s Little Divergence</a:t>
            </a:r>
          </a:p>
        </p:txBody>
      </p:sp>
      <p:sp>
        <p:nvSpPr>
          <p:cNvPr id="232" name="Sng and Moriguchi (2014): Asia’s Little Divergence &lt;https://delong.typepad.com/asia-divergence.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Sng</a:t>
            </a:r>
            <a:r>
              <a:t> </a:t>
            </a:r>
            <a:r>
              <a:rPr b="1"/>
              <a:t>and</a:t>
            </a:r>
            <a:r>
              <a:t> </a:t>
            </a:r>
            <a:r>
              <a:rPr b="1"/>
              <a:t>Moriguchi</a:t>
            </a:r>
            <a:r>
              <a:t> (2014): Asia’s Little Divergence &lt;</a:t>
            </a:r>
            <a:r>
              <a:rPr u="sng">
                <a:solidFill>
                  <a:srgbClr val="0000FF"/>
                </a:solidFill>
                <a:uFill>
                  <a:solidFill>
                    <a:srgbClr val="0000FF"/>
                  </a:solidFill>
                </a:uFill>
                <a:hlinkClick r:id="rId2" invalidUrl="" action="" tgtFrame="" tooltip="" history="1" highlightClick="0" endSnd="0"/>
              </a:rPr>
              <a:t>https://delong.typepad.com/asia-divergence.pdf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Marx in transition from German Idealist philosopher to French-style political activist to British political economist…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Catch Our Breath…"/>
          <p:cNvSpPr txBox="1"/>
          <p:nvPr>
            <p:ph type="title"/>
          </p:nvPr>
        </p:nvSpPr>
        <p:spPr>
          <a:xfrm>
            <a:off x="276457" y="-3"/>
            <a:ext cx="8572501" cy="1270005"/>
          </a:xfrm>
          <a:prstGeom prst="rect">
            <a:avLst/>
          </a:prstGeom>
        </p:spPr>
        <p:txBody>
          <a:bodyPr/>
          <a:lstStyle/>
          <a:p>
            <a:pPr/>
            <a:r>
              <a:t>Catch Our Breath…</a:t>
            </a:r>
          </a:p>
        </p:txBody>
      </p:sp>
      <p:sp>
        <p:nvSpPr>
          <p:cNvPr id="235"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3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239"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Questions…</a:t>
            </a:r>
          </a:p>
        </p:txBody>
      </p:sp>
      <p:sp>
        <p:nvSpPr>
          <p:cNvPr id="242"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66627">
              <a:spcBef>
                <a:spcPts val="800"/>
              </a:spcBef>
              <a:buSzTx/>
              <a:buNone/>
              <a:defRPr b="1" sz="1881">
                <a:uFill>
                  <a:solidFill>
                    <a:srgbClr val="000000"/>
                  </a:solidFill>
                </a:uFill>
                <a:latin typeface="+mj-lt"/>
                <a:ea typeface="+mj-ea"/>
                <a:cs typeface="+mj-cs"/>
                <a:sym typeface="Helvetica"/>
              </a:defRPr>
            </a:pPr>
            <a:r>
              <a:t>Things we would like to know:</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Where do you expect to be located for the rest of the semester?</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aspect of our class are you most worried about?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outside factors do we need to be aware of that impact your ability to participate in this class for the rest of the semester?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Beyond our class, what is your main worry for the upcoming weeks?</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Do you have Wi-fi where you are staying?</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Yes - on a computer or tablet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kinds of devices do you have access to currently? Computer with a camera and microphone? Computer without a camera or microphone? Phone with a camera that can do video? Tablet with a camera that can do video?</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Is s data usage a concern when viewing videos where you are?</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Are you able to keep up with the lectures and class work? Is there anything challenging or beneficial to your learning in the new format?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questions do you have for us?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45"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46"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49" name="Where we think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01168">
              <a:lnSpc>
                <a:spcPts val="2600"/>
              </a:lnSpc>
              <a:spcBef>
                <a:spcPts val="500"/>
              </a:spcBef>
              <a:buSzTx/>
              <a:buNone/>
              <a:defRPr b="1" sz="1320">
                <a:uFill>
                  <a:solidFill>
                    <a:srgbClr val="000000"/>
                  </a:solidFill>
                </a:uFill>
                <a:latin typeface="+mj-lt"/>
                <a:ea typeface="+mj-ea"/>
                <a:cs typeface="+mj-cs"/>
                <a:sym typeface="Helvetica"/>
              </a:defRPr>
            </a:pPr>
            <a:r>
              <a:t>Where we think we are, as of Mo Apr 6:</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We really do not  know</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No random samples…</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basic SIR epidemiological model of contagion</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COVID-19 non-testing rate is unidentified in our model </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53211"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50"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51"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52"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53"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54"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Where we think we are, as of Mo Apr 6:…"/>
          <p:cNvSpPr txBox="1"/>
          <p:nvPr>
            <p:ph type="body" idx="4294967295"/>
          </p:nvPr>
        </p:nvSpPr>
        <p:spPr>
          <a:xfrm>
            <a:off x="215900" y="190500"/>
            <a:ext cx="8766800" cy="6362557"/>
          </a:xfrm>
          <a:prstGeom prst="rect">
            <a:avLst/>
          </a:prstGeom>
        </p:spPr>
        <p:txBody>
          <a:bodyPr lIns="45719" tIns="45719" rIns="45719" bIns="45719" anchor="t"/>
          <a:lstStyle/>
          <a:p>
            <a:pPr marL="0" indent="0" defTabSz="370331">
              <a:lnSpc>
                <a:spcPts val="4800"/>
              </a:lnSpc>
              <a:spcBef>
                <a:spcPts val="900"/>
              </a:spcBef>
              <a:buSzTx/>
              <a:buNone/>
              <a:defRPr b="1" sz="2430">
                <a:uFill>
                  <a:solidFill>
                    <a:srgbClr val="000000"/>
                  </a:solidFill>
                </a:uFill>
                <a:latin typeface="+mj-lt"/>
                <a:ea typeface="+mj-ea"/>
                <a:cs typeface="+mj-cs"/>
                <a:sym typeface="Helvetica"/>
              </a:defRPr>
            </a:pPr>
            <a:r>
              <a:t>Where we think we are, as of Mo Apr 6:</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We really do not  know</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No random samples…</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basic SIR epidemiological model of contagion</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COVID-19 non-testing rate is unidentified in our model </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1018412"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61"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64"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incipal Readings"/>
          <p:cNvSpPr txBox="1"/>
          <p:nvPr>
            <p:ph type="title" idx="4294967295"/>
          </p:nvPr>
        </p:nvSpPr>
        <p:spPr>
          <a:xfrm>
            <a:off x="444500" y="0"/>
            <a:ext cx="8255000" cy="1587501"/>
          </a:xfrm>
          <a:prstGeom prst="rect">
            <a:avLst/>
          </a:prstGeom>
        </p:spPr>
        <p:txBody>
          <a:bodyPr lIns="45719" tIns="45719" rIns="45719" bIns="45719"/>
          <a:lstStyle>
            <a:lvl1pPr defTabSz="406908">
              <a:lnSpc>
                <a:spcPts val="10300"/>
              </a:lnSpc>
              <a:defRPr sz="7119">
                <a:solidFill>
                  <a:srgbClr val="000080"/>
                </a:solidFill>
                <a:uFill>
                  <a:solidFill>
                    <a:srgbClr val="000000"/>
                  </a:solidFill>
                </a:uFill>
              </a:defRPr>
            </a:lvl1pPr>
          </a:lstStyle>
          <a:p>
            <a:pPr/>
            <a:r>
              <a:t>Principal Readings</a:t>
            </a:r>
          </a:p>
        </p:txBody>
      </p:sp>
      <p:sp>
        <p:nvSpPr>
          <p:cNvPr id="137" name="Peter Evans (1995): Embedded Autonomy: States and Industrial Transformation, chapter 1 &lt;https://delong.typepad.com/files/evans-embedded-i.pdf&gt;…"/>
          <p:cNvSpPr txBox="1"/>
          <p:nvPr>
            <p:ph type="body" idx="4294967295"/>
          </p:nvPr>
        </p:nvSpPr>
        <p:spPr>
          <a:xfrm>
            <a:off x="444500" y="1587500"/>
            <a:ext cx="8255000" cy="476250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Peter Evans</a:t>
            </a:r>
            <a:r>
              <a:t> (1995): Embedded Autonomy: States and Industrial Transformation, chapter 1 &lt;</a:t>
            </a:r>
            <a:r>
              <a:rPr u="sng">
                <a:solidFill>
                  <a:srgbClr val="0000FF"/>
                </a:solidFill>
                <a:uFill>
                  <a:solidFill>
                    <a:srgbClr val="0000FF"/>
                  </a:solidFill>
                </a:uFill>
                <a:hlinkClick r:id="rId2" invalidUrl="" action="" tgtFrame="" tooltip="" history="1" highlightClick="0" endSnd="0"/>
              </a:rPr>
              <a:t>https://delong.typepad.com/files/evans-embedded-i.pdf</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Yingyi Qian</a:t>
            </a:r>
            <a:r>
              <a:t> (2001): How Reform Worked in China &lt;</a:t>
            </a:r>
            <a:r>
              <a:rPr u="sng">
                <a:solidFill>
                  <a:srgbClr val="0000FF"/>
                </a:solidFill>
                <a:uFill>
                  <a:solidFill>
                    <a:srgbClr val="0000FF"/>
                  </a:solidFill>
                </a:uFill>
                <a:hlinkClick r:id="rId3" invalidUrl="" action="" tgtFrame="" tooltip="" history="1" highlightClick="0" endSnd="0"/>
              </a:rPr>
              <a:t>https://delong.typepad.com/files/qian-reform.pdf</a:t>
            </a:r>
            <a:r>
              <a:t>&gt;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67" name="Image" descr="Image"/>
          <p:cNvPicPr>
            <a:picLocks noChangeAspect="1"/>
          </p:cNvPicPr>
          <p:nvPr/>
        </p:nvPicPr>
        <p:blipFill>
          <a:blip r:embed="rId2">
            <a:extLst/>
          </a:blip>
          <a:stretch>
            <a:fillRect/>
          </a:stretch>
        </p:blipFill>
        <p:spPr>
          <a:xfrm>
            <a:off x="144710" y="2320734"/>
            <a:ext cx="6380518" cy="4423348"/>
          </a:xfrm>
          <a:prstGeom prst="rect">
            <a:avLst/>
          </a:prstGeom>
          <a:ln w="12700">
            <a:miter lim="400000"/>
          </a:ln>
        </p:spPr>
      </p:pic>
      <p:pic>
        <p:nvPicPr>
          <p:cNvPr id="268" name="Image" descr="Image"/>
          <p:cNvPicPr>
            <a:picLocks noChangeAspect="1"/>
          </p:cNvPicPr>
          <p:nvPr/>
        </p:nvPicPr>
        <p:blipFill>
          <a:blip r:embed="rId3">
            <a:extLst/>
          </a:blip>
          <a:stretch>
            <a:fillRect/>
          </a:stretch>
        </p:blipFill>
        <p:spPr>
          <a:xfrm>
            <a:off x="2572983" y="2381091"/>
            <a:ext cx="6380517" cy="4362991"/>
          </a:xfrm>
          <a:prstGeom prst="rect">
            <a:avLst/>
          </a:prstGeom>
          <a:ln w="12700">
            <a:miter lim="400000"/>
          </a:ln>
        </p:spPr>
      </p:pic>
      <p:pic>
        <p:nvPicPr>
          <p:cNvPr id="269" name="Image" descr="Image"/>
          <p:cNvPicPr>
            <a:picLocks noChangeAspect="1"/>
          </p:cNvPicPr>
          <p:nvPr/>
        </p:nvPicPr>
        <p:blipFill>
          <a:blip r:embed="rId4">
            <a:extLst/>
          </a:blip>
          <a:stretch>
            <a:fillRect/>
          </a:stretch>
        </p:blipFill>
        <p:spPr>
          <a:xfrm>
            <a:off x="1334631" y="1587500"/>
            <a:ext cx="6269782" cy="476221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78"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79"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80"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81"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82"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83"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94"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Present at the Creation"/>
          <p:cNvSpPr txBox="1"/>
          <p:nvPr>
            <p:ph type="title"/>
          </p:nvPr>
        </p:nvSpPr>
        <p:spPr>
          <a:xfrm>
            <a:off x="124795" y="-1"/>
            <a:ext cx="8890001" cy="1261271"/>
          </a:xfrm>
          <a:prstGeom prst="rect">
            <a:avLst/>
          </a:prstGeom>
        </p:spPr>
        <p:txBody>
          <a:bodyPr/>
          <a:lstStyle>
            <a:lvl1pPr defTabSz="238657">
              <a:defRPr sz="4176"/>
            </a:lvl1pPr>
          </a:lstStyle>
          <a:p>
            <a:pPr/>
            <a:r>
              <a:t>Proximate Causes of East Asian Miracles</a:t>
            </a:r>
          </a:p>
        </p:txBody>
      </p:sp>
      <p:sp>
        <p:nvSpPr>
          <p:cNvPr id="140" name="Somehow, after World War II, nearly everything went right…"/>
          <p:cNvSpPr txBox="1"/>
          <p:nvPr>
            <p:ph type="body" idx="1"/>
          </p:nvPr>
        </p:nvSpPr>
        <p:spPr>
          <a:xfrm>
            <a:off x="124795" y="1261267"/>
            <a:ext cx="5666207" cy="4687518"/>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Factor accumulation and technology transfer:</a:t>
            </a:r>
          </a:p>
          <a:p>
            <a:pPr marL="94233" indent="-94233" defTabSz="130623">
              <a:spcBef>
                <a:spcPts val="700"/>
              </a:spcBef>
              <a:defRPr sz="1440">
                <a:latin typeface="Times New Roman"/>
                <a:ea typeface="Times New Roman"/>
                <a:cs typeface="Times New Roman"/>
                <a:sym typeface="Times New Roman"/>
              </a:defRPr>
            </a:pPr>
            <a:r>
              <a:t>Factor accumulation</a:t>
            </a:r>
          </a:p>
          <a:p>
            <a:pPr lvl="1" marL="235584" indent="-94233" defTabSz="130623">
              <a:spcBef>
                <a:spcPts val="700"/>
              </a:spcBef>
              <a:defRPr sz="1440">
                <a:latin typeface="Times New Roman"/>
                <a:ea typeface="Times New Roman"/>
                <a:cs typeface="Times New Roman"/>
                <a:sym typeface="Times New Roman"/>
              </a:defRPr>
            </a:pPr>
            <a:r>
              <a:t>Highest savings rates in the world</a:t>
            </a:r>
          </a:p>
          <a:p>
            <a:pPr lvl="1" marL="235584" indent="-94233" defTabSz="130623">
              <a:spcBef>
                <a:spcPts val="700"/>
              </a:spcBef>
              <a:defRPr sz="1440">
                <a:latin typeface="Times New Roman"/>
                <a:ea typeface="Times New Roman"/>
                <a:cs typeface="Times New Roman"/>
                <a:sym typeface="Times New Roman"/>
              </a:defRPr>
            </a:pPr>
            <a:r>
              <a:t>Massive educational expansion</a:t>
            </a:r>
          </a:p>
          <a:p>
            <a:pPr lvl="1" marL="235584" indent="-94233" defTabSz="130623">
              <a:spcBef>
                <a:spcPts val="700"/>
              </a:spcBef>
              <a:defRPr sz="1440">
                <a:latin typeface="Times New Roman"/>
                <a:ea typeface="Times New Roman"/>
                <a:cs typeface="Times New Roman"/>
                <a:sym typeface="Times New Roman"/>
              </a:defRPr>
            </a:pPr>
            <a:r>
              <a:t>Rapid transfer from farm to city, and from agriculture to manufacturing</a:t>
            </a:r>
          </a:p>
          <a:p>
            <a:pPr marL="94233" indent="-94233" defTabSz="130623">
              <a:spcBef>
                <a:spcPts val="700"/>
              </a:spcBef>
              <a:defRPr sz="1440">
                <a:latin typeface="Times New Roman"/>
                <a:ea typeface="Times New Roman"/>
                <a:cs typeface="Times New Roman"/>
                <a:sym typeface="Times New Roman"/>
              </a:defRPr>
            </a:pPr>
            <a:r>
              <a:t>Where did demand for manufactured goods come from?</a:t>
            </a:r>
          </a:p>
          <a:p>
            <a:pPr lvl="1" marL="235584" indent="-94233" defTabSz="130623">
              <a:spcBef>
                <a:spcPts val="700"/>
              </a:spcBef>
              <a:defRPr sz="1440">
                <a:latin typeface="Times New Roman"/>
                <a:ea typeface="Times New Roman"/>
                <a:cs typeface="Times New Roman"/>
                <a:sym typeface="Times New Roman"/>
              </a:defRPr>
            </a:pPr>
            <a:r>
              <a:t>The Japanese state: rich country-strong army</a:t>
            </a:r>
          </a:p>
          <a:p>
            <a:pPr lvl="1" marL="235584" indent="-94233" defTabSz="130623">
              <a:spcBef>
                <a:spcPts val="700"/>
              </a:spcBef>
              <a:defRPr sz="1440">
                <a:latin typeface="Times New Roman"/>
                <a:ea typeface="Times New Roman"/>
                <a:cs typeface="Times New Roman"/>
                <a:sym typeface="Times New Roman"/>
              </a:defRPr>
            </a:pPr>
            <a:r>
              <a:t>The open world economy: neocolonial origins of comparative development</a:t>
            </a:r>
          </a:p>
          <a:p>
            <a:pPr lvl="1" marL="235584" indent="-94233" defTabSz="130623">
              <a:spcBef>
                <a:spcPts val="700"/>
              </a:spcBef>
              <a:defRPr sz="1440">
                <a:latin typeface="Times New Roman"/>
                <a:ea typeface="Times New Roman"/>
                <a:cs typeface="Times New Roman"/>
                <a:sym typeface="Times New Roman"/>
              </a:defRPr>
            </a:pPr>
            <a:r>
              <a:t>State capitalism with Chinese characteristics (and utopian socialist aspirations)</a:t>
            </a:r>
          </a:p>
          <a:p>
            <a:pPr marL="94233" indent="-94233" defTabSz="130623">
              <a:spcBef>
                <a:spcPts val="700"/>
              </a:spcBef>
              <a:defRPr sz="1440">
                <a:latin typeface="Times New Roman"/>
                <a:ea typeface="Times New Roman"/>
                <a:cs typeface="Times New Roman"/>
                <a:sym typeface="Times New Roman"/>
              </a:defRPr>
            </a:pPr>
            <a:r>
              <a:t>Yet also:</a:t>
            </a:r>
          </a:p>
          <a:p>
            <a:pPr lvl="1" marL="235584" indent="-94233" defTabSz="130623">
              <a:spcBef>
                <a:spcPts val="700"/>
              </a:spcBef>
              <a:defRPr sz="1440">
                <a:latin typeface="Times New Roman"/>
                <a:ea typeface="Times New Roman"/>
                <a:cs typeface="Times New Roman"/>
                <a:sym typeface="Times New Roman"/>
              </a:defRPr>
            </a:pPr>
            <a:r>
              <a:t>Getting institutions and incentives right</a:t>
            </a:r>
          </a:p>
          <a:p>
            <a:pPr lvl="1" marL="235584" indent="-94233" defTabSz="130623">
              <a:spcBef>
                <a:spcPts val="700"/>
              </a:spcBef>
              <a:defRPr sz="1440">
                <a:latin typeface="Times New Roman"/>
                <a:ea typeface="Times New Roman"/>
                <a:cs typeface="Times New Roman"/>
                <a:sym typeface="Times New Roman"/>
              </a:defRPr>
            </a:pPr>
            <a:r>
              <a:t>Success at technology transfer</a:t>
            </a:r>
          </a:p>
          <a:p>
            <a:pPr lvl="1" marL="235584" indent="-94233" defTabSz="130623">
              <a:spcBef>
                <a:spcPts val="700"/>
              </a:spcBef>
              <a:defRPr sz="1440">
                <a:latin typeface="Times New Roman"/>
                <a:ea typeface="Times New Roman"/>
                <a:cs typeface="Times New Roman"/>
                <a:sym typeface="Times New Roman"/>
              </a:defRPr>
            </a:pPr>
            <a:r>
              <a:t>Avoiding rent-seeking and other elite-corruption political economy traps</a:t>
            </a:r>
          </a:p>
        </p:txBody>
      </p:sp>
      <p:sp>
        <p:nvSpPr>
          <p:cNvPr id="14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4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892" y="6209270"/>
            <a:ext cx="571501" cy="571501"/>
          </a:xfrm>
          <a:prstGeom prst="rect">
            <a:avLst/>
          </a:prstGeom>
          <a:ln w="12700">
            <a:miter lim="400000"/>
          </a:ln>
        </p:spPr>
      </p:pic>
      <p:pic>
        <p:nvPicPr>
          <p:cNvPr id="143" name="Image" descr="Image"/>
          <p:cNvPicPr>
            <a:picLocks noChangeAspect="1"/>
          </p:cNvPicPr>
          <p:nvPr/>
        </p:nvPicPr>
        <p:blipFill>
          <a:blip r:embed="rId6">
            <a:extLst/>
          </a:blip>
          <a:stretch>
            <a:fillRect/>
          </a:stretch>
        </p:blipFill>
        <p:spPr>
          <a:xfrm>
            <a:off x="5791001" y="1261269"/>
            <a:ext cx="3223795" cy="1396515"/>
          </a:xfrm>
          <a:prstGeom prst="rect">
            <a:avLst/>
          </a:prstGeom>
          <a:ln w="12700">
            <a:miter lim="400000"/>
          </a:ln>
        </p:spPr>
      </p:pic>
      <p:pic>
        <p:nvPicPr>
          <p:cNvPr id="144" name="Image" descr="Image"/>
          <p:cNvPicPr>
            <a:picLocks noChangeAspect="1"/>
          </p:cNvPicPr>
          <p:nvPr/>
        </p:nvPicPr>
        <p:blipFill>
          <a:blip r:embed="rId7">
            <a:extLst/>
          </a:blip>
          <a:stretch>
            <a:fillRect/>
          </a:stretch>
        </p:blipFill>
        <p:spPr>
          <a:xfrm>
            <a:off x="5791001" y="6593106"/>
            <a:ext cx="3352999" cy="264894"/>
          </a:xfrm>
          <a:prstGeom prst="rect">
            <a:avLst/>
          </a:prstGeom>
          <a:ln w="12700">
            <a:miter lim="400000"/>
          </a:ln>
        </p:spPr>
      </p:pic>
      <p:pic>
        <p:nvPicPr>
          <p:cNvPr id="145" name="Image" descr="Image"/>
          <p:cNvPicPr>
            <a:picLocks noChangeAspect="1"/>
          </p:cNvPicPr>
          <p:nvPr/>
        </p:nvPicPr>
        <p:blipFill>
          <a:blip r:embed="rId8">
            <a:extLst/>
          </a:blip>
          <a:stretch>
            <a:fillRect/>
          </a:stretch>
        </p:blipFill>
        <p:spPr>
          <a:xfrm>
            <a:off x="5791001" y="4209234"/>
            <a:ext cx="2747008" cy="2406408"/>
          </a:xfrm>
          <a:prstGeom prst="rect">
            <a:avLst/>
          </a:prstGeom>
          <a:ln w="12700">
            <a:miter lim="400000"/>
          </a:ln>
        </p:spPr>
      </p:pic>
      <p:pic>
        <p:nvPicPr>
          <p:cNvPr id="146" name="Image" descr="Image"/>
          <p:cNvPicPr>
            <a:picLocks noChangeAspect="1"/>
          </p:cNvPicPr>
          <p:nvPr/>
        </p:nvPicPr>
        <p:blipFill>
          <a:blip r:embed="rId9">
            <a:extLst/>
          </a:blip>
          <a:stretch>
            <a:fillRect/>
          </a:stretch>
        </p:blipFill>
        <p:spPr>
          <a:xfrm>
            <a:off x="5791001" y="2657783"/>
            <a:ext cx="3223795" cy="155145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7331665"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97"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00"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3"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04"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07"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0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311"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12"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15"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8"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Catch Our Breath…"/>
          <p:cNvSpPr txBox="1"/>
          <p:nvPr>
            <p:ph type="title"/>
          </p:nvPr>
        </p:nvSpPr>
        <p:spPr>
          <a:xfrm>
            <a:off x="276457" y="-1"/>
            <a:ext cx="8572501" cy="1270001"/>
          </a:xfrm>
          <a:prstGeom prst="rect">
            <a:avLst/>
          </a:prstGeom>
        </p:spPr>
        <p:txBody>
          <a:bodyPr/>
          <a:lstStyle/>
          <a:p>
            <a:pPr/>
            <a:r>
              <a:t>Catch Our Breath…</a:t>
            </a:r>
          </a:p>
        </p:txBody>
      </p:sp>
      <p:sp>
        <p:nvSpPr>
          <p:cNvPr id="321"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322"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323"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About the Course"/>
          <p:cNvSpPr txBox="1"/>
          <p:nvPr>
            <p:ph type="title" idx="4294967295"/>
          </p:nvPr>
        </p:nvSpPr>
        <p:spPr>
          <a:xfrm>
            <a:off x="277663" y="-3"/>
            <a:ext cx="8572501" cy="1267128"/>
          </a:xfrm>
          <a:prstGeom prst="rect">
            <a:avLst/>
          </a:prstGeom>
        </p:spPr>
        <p:txBody>
          <a:bodyPr lIns="45718" tIns="45718" rIns="45718" bIns="45718"/>
          <a:lstStyle>
            <a:lvl1pPr defTabSz="410764">
              <a:defRPr>
                <a:solidFill>
                  <a:srgbClr val="000080"/>
                </a:solidFill>
              </a:defRPr>
            </a:lvl1pPr>
          </a:lstStyle>
          <a:p>
            <a:pPr/>
            <a:r>
              <a:t>Coronavirus! (March 16)</a:t>
            </a:r>
          </a:p>
        </p:txBody>
      </p:sp>
      <p:sp>
        <p:nvSpPr>
          <p:cNvPr id="32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9"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30"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31"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Present at the Creation"/>
          <p:cNvSpPr txBox="1"/>
          <p:nvPr>
            <p:ph type="title"/>
          </p:nvPr>
        </p:nvSpPr>
        <p:spPr>
          <a:xfrm>
            <a:off x="124795" y="-1"/>
            <a:ext cx="8890001" cy="1261271"/>
          </a:xfrm>
          <a:prstGeom prst="rect">
            <a:avLst/>
          </a:prstGeom>
        </p:spPr>
        <p:txBody>
          <a:bodyPr/>
          <a:lstStyle>
            <a:lvl1pPr defTabSz="411479">
              <a:defRPr sz="7200"/>
            </a:lvl1pPr>
          </a:lstStyle>
          <a:p>
            <a:pPr/>
            <a:r>
              <a:t>Hypotheses?</a:t>
            </a:r>
          </a:p>
        </p:txBody>
      </p:sp>
      <p:sp>
        <p:nvSpPr>
          <p:cNvPr id="15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A good hypothesis will have to fit with the Japanese and the coastal China miracles as well as with the “four tigers” experience:</a:t>
            </a:r>
          </a:p>
          <a:p>
            <a:pPr marL="157056" indent="-157056" defTabSz="217705">
              <a:spcBef>
                <a:spcPts val="1200"/>
              </a:spcBef>
              <a:defRPr>
                <a:latin typeface="Times New Roman"/>
                <a:ea typeface="Times New Roman"/>
                <a:cs typeface="Times New Roman"/>
                <a:sym typeface="Times New Roman"/>
              </a:defRPr>
            </a:pPr>
            <a:r>
              <a:t>Japanese colonial policy</a:t>
            </a:r>
          </a:p>
          <a:p>
            <a:pPr marL="157056" indent="-157056" defTabSz="217705">
              <a:spcBef>
                <a:spcPts val="1200"/>
              </a:spcBef>
              <a:defRPr>
                <a:latin typeface="Times New Roman"/>
                <a:ea typeface="Times New Roman"/>
                <a:cs typeface="Times New Roman"/>
                <a:sym typeface="Times New Roman"/>
              </a:defRPr>
            </a:pPr>
            <a:r>
              <a:t>Inequality</a:t>
            </a:r>
          </a:p>
          <a:p>
            <a:pPr marL="157056" indent="-157056" defTabSz="217705">
              <a:spcBef>
                <a:spcPts val="1200"/>
              </a:spcBef>
              <a:defRPr>
                <a:latin typeface="Times New Roman"/>
                <a:ea typeface="Times New Roman"/>
                <a:cs typeface="Times New Roman"/>
                <a:sym typeface="Times New Roman"/>
              </a:defRPr>
            </a:pPr>
            <a:r>
              <a:t>Industrial policy</a:t>
            </a:r>
          </a:p>
          <a:p>
            <a:pPr marL="157056" indent="-157056" defTabSz="217705">
              <a:spcBef>
                <a:spcPts val="1200"/>
              </a:spcBef>
              <a:defRPr>
                <a:latin typeface="Times New Roman"/>
                <a:ea typeface="Times New Roman"/>
                <a:cs typeface="Times New Roman"/>
                <a:sym typeface="Times New Roman"/>
              </a:defRPr>
            </a:pPr>
            <a:r>
              <a:t>Trade policy</a:t>
            </a:r>
          </a:p>
          <a:p>
            <a:pPr marL="157056" indent="-157056" defTabSz="217705">
              <a:spcBef>
                <a:spcPts val="1200"/>
              </a:spcBef>
              <a:defRPr>
                <a:latin typeface="Times New Roman"/>
                <a:ea typeface="Times New Roman"/>
                <a:cs typeface="Times New Roman"/>
                <a:sym typeface="Times New Roman"/>
              </a:defRPr>
            </a:pPr>
            <a:r>
              <a:t>Leaders matter (particularly in non-democracies)</a:t>
            </a:r>
          </a:p>
          <a:p>
            <a:pPr marL="157056" indent="-157056" defTabSz="217705">
              <a:spcBef>
                <a:spcPts val="1200"/>
              </a:spcBef>
              <a:defRPr>
                <a:latin typeface="Times New Roman"/>
                <a:ea typeface="Times New Roman"/>
                <a:cs typeface="Times New Roman"/>
                <a:sym typeface="Times New Roman"/>
              </a:defRPr>
            </a:pPr>
            <a:r>
              <a:t>State capacity: Peter Evans…</a:t>
            </a:r>
          </a:p>
        </p:txBody>
      </p:sp>
      <p:sp>
        <p:nvSpPr>
          <p:cNvPr id="15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5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8" y="62298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4148330"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4"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35"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36"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Catch Our Breath…"/>
          <p:cNvSpPr txBox="1"/>
          <p:nvPr>
            <p:ph type="title"/>
          </p:nvPr>
        </p:nvSpPr>
        <p:spPr>
          <a:xfrm>
            <a:off x="276457" y="-3"/>
            <a:ext cx="8572501" cy="1270005"/>
          </a:xfrm>
          <a:prstGeom prst="rect">
            <a:avLst/>
          </a:prstGeom>
        </p:spPr>
        <p:txBody>
          <a:bodyPr/>
          <a:lstStyle/>
          <a:p>
            <a:pPr/>
            <a:r>
              <a:t>Notes</a:t>
            </a:r>
          </a:p>
        </p:txBody>
      </p:sp>
      <p:sp>
        <p:nvSpPr>
          <p:cNvPr id="339"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40"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Reviews</a:t>
            </a:r>
          </a:p>
        </p:txBody>
      </p:sp>
      <p:sp>
        <p:nvSpPr>
          <p:cNvPr id="343"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44"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Preview: Next Time"/>
          <p:cNvSpPr txBox="1"/>
          <p:nvPr>
            <p:ph type="title" idx="4294967295"/>
          </p:nvPr>
        </p:nvSpPr>
        <p:spPr>
          <a:xfrm>
            <a:off x="277663" y="-3"/>
            <a:ext cx="8572501" cy="1267128"/>
          </a:xfrm>
          <a:prstGeom prst="rect">
            <a:avLst/>
          </a:prstGeom>
        </p:spPr>
        <p:txBody>
          <a:bodyPr lIns="45718" tIns="45718" rIns="45718" bIns="45718"/>
          <a:lstStyle>
            <a:lvl1pPr defTabSz="406908">
              <a:defRPr sz="5300">
                <a:uFill>
                  <a:solidFill>
                    <a:srgbClr val="000000"/>
                  </a:solidFill>
                </a:uFill>
              </a:defRPr>
            </a:lvl1pPr>
          </a:lstStyle>
          <a:p>
            <a:pPr/>
            <a:r>
              <a:t>Review: The Broad Sweep</a:t>
            </a:r>
          </a:p>
        </p:txBody>
      </p:sp>
      <p:sp>
        <p:nvSpPr>
          <p:cNvPr id="347"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348"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51"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352"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355" name="On to Chapter 3: Globalizing the World, 1870-1914 (&amp; Eichengreen, 1&amp;2):…"/>
          <p:cNvSpPr txBox="1"/>
          <p:nvPr>
            <p:ph type="body" sz="quarter" idx="4294967295"/>
          </p:nvPr>
        </p:nvSpPr>
        <p:spPr>
          <a:xfrm>
            <a:off x="277663" y="1044197"/>
            <a:ext cx="8572501" cy="834636"/>
          </a:xfrm>
          <a:prstGeom prst="rect">
            <a:avLst/>
          </a:prstGeom>
        </p:spPr>
        <p:txBody>
          <a:bodyPr lIns="45718" tIns="45718" rIns="45718" bIns="45718" anchor="t"/>
          <a:lstStyle/>
          <a:p>
            <a:pPr marL="0" indent="0" defTabSz="275050">
              <a:spcBef>
                <a:spcPts val="0"/>
              </a:spcBef>
              <a:buSzTx/>
              <a:buNone/>
              <a:defRPr b="1" sz="1400">
                <a:uFill>
                  <a:solidFill>
                    <a:srgbClr val="000000"/>
                  </a:solidFill>
                </a:uFill>
                <a:latin typeface="+mj-lt"/>
                <a:ea typeface="+mj-ea"/>
                <a:cs typeface="+mj-cs"/>
                <a:sym typeface="Helvetica"/>
              </a:defRPr>
            </a:pPr>
            <a:r>
              <a:t>1914-1938, 1870-1913, &amp; 1938-1973</a:t>
            </a:r>
          </a:p>
          <a:p>
            <a:pPr marL="0" indent="0" defTabSz="275050">
              <a:spcBef>
                <a:spcPts val="0"/>
              </a:spcBef>
              <a:buSzTx/>
              <a:buNone/>
              <a:defRPr b="1" sz="1400">
                <a:uFill>
                  <a:solidFill>
                    <a:srgbClr val="000000"/>
                  </a:solidFill>
                </a:uFill>
                <a:latin typeface="+mj-lt"/>
                <a:ea typeface="+mj-ea"/>
                <a:cs typeface="+mj-cs"/>
                <a:sym typeface="Helvetica"/>
              </a:defRPr>
            </a:pP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0">
              <a:spcBef>
                <a:spcPts val="0"/>
              </a:spcBef>
              <a:buSzPct val="100000"/>
              <a:defRPr sz="1100">
                <a:uFill>
                  <a:solidFill>
                    <a:srgbClr val="000000"/>
                  </a:solidFill>
                </a:uFill>
                <a:latin typeface="Times New Roman"/>
                <a:ea typeface="Times New Roman"/>
                <a:cs typeface="Times New Roman"/>
                <a:sym typeface="Times New Roman"/>
              </a:defRPr>
            </a:pPr>
            <a:r>
              <a:t>Slows again after 1973</a:t>
            </a:r>
          </a:p>
        </p:txBody>
      </p:sp>
      <p:pic>
        <p:nvPicPr>
          <p:cNvPr id="356" name="Image" descr="Image"/>
          <p:cNvPicPr>
            <a:picLocks noChangeAspect="1"/>
          </p:cNvPicPr>
          <p:nvPr/>
        </p:nvPicPr>
        <p:blipFill>
          <a:blip r:embed="rId2">
            <a:extLst/>
          </a:blip>
          <a:stretch>
            <a:fillRect/>
          </a:stretch>
        </p:blipFill>
        <p:spPr>
          <a:xfrm>
            <a:off x="445303" y="1878832"/>
            <a:ext cx="3205410" cy="2376885"/>
          </a:xfrm>
          <a:prstGeom prst="rect">
            <a:avLst/>
          </a:prstGeom>
          <a:ln w="12700">
            <a:miter lim="400000"/>
          </a:ln>
        </p:spPr>
      </p:pic>
      <p:pic>
        <p:nvPicPr>
          <p:cNvPr id="357" name="Image" descr="Image"/>
          <p:cNvPicPr>
            <a:picLocks noChangeAspect="1"/>
          </p:cNvPicPr>
          <p:nvPr/>
        </p:nvPicPr>
        <p:blipFill>
          <a:blip r:embed="rId3">
            <a:extLst/>
          </a:blip>
          <a:srcRect l="0" t="0" r="32938" b="0"/>
          <a:stretch>
            <a:fillRect/>
          </a:stretch>
        </p:blipFill>
        <p:spPr>
          <a:xfrm>
            <a:off x="4854823" y="1878832"/>
            <a:ext cx="3995490" cy="2516708"/>
          </a:xfrm>
          <a:prstGeom prst="rect">
            <a:avLst/>
          </a:prstGeom>
          <a:ln w="12700">
            <a:miter lim="400000"/>
          </a:ln>
        </p:spPr>
      </p:pic>
      <p:pic>
        <p:nvPicPr>
          <p:cNvPr id="358" name="Image" descr="Image"/>
          <p:cNvPicPr>
            <a:picLocks noChangeAspect="1"/>
          </p:cNvPicPr>
          <p:nvPr/>
        </p:nvPicPr>
        <p:blipFill>
          <a:blip r:embed="rId4">
            <a:extLst/>
          </a:blip>
          <a:stretch>
            <a:fillRect/>
          </a:stretch>
        </p:blipFill>
        <p:spPr>
          <a:xfrm>
            <a:off x="690024" y="4493166"/>
            <a:ext cx="4164800" cy="1938562"/>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1"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4"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Review: The Belle Époque Broken"/>
          <p:cNvSpPr txBox="1"/>
          <p:nvPr>
            <p:ph type="title" idx="4294967295"/>
          </p:nvPr>
        </p:nvSpPr>
        <p:spPr>
          <a:xfrm>
            <a:off x="457199" y="-2"/>
            <a:ext cx="8234348" cy="1094175"/>
          </a:xfrm>
          <a:prstGeom prst="rect">
            <a:avLst/>
          </a:prstGeom>
        </p:spPr>
        <p:txBody>
          <a:bodyPr lIns="50800" tIns="50800" rIns="50800" bIns="50800"/>
          <a:lstStyle/>
          <a:p>
            <a:pPr lvl="1" defTabSz="287534">
              <a:defRPr sz="3900"/>
            </a:pPr>
            <a:r>
              <a:t>Review: The Belle Époque Broken</a:t>
            </a:r>
          </a:p>
        </p:txBody>
      </p:sp>
      <p:sp>
        <p:nvSpPr>
          <p:cNvPr id="367"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343813">
              <a:spcBef>
                <a:spcPts val="0"/>
              </a:spcBef>
              <a:buSzTx/>
              <a:buNone/>
              <a:defRPr b="1" sz="1700">
                <a:uFill>
                  <a:solidFill>
                    <a:srgbClr val="000000"/>
                  </a:solidFill>
                </a:uFill>
                <a:latin typeface="+mj-lt"/>
                <a:ea typeface="+mj-ea"/>
                <a:cs typeface="+mj-cs"/>
                <a:sym typeface="Helvetica"/>
              </a:defRPr>
            </a:pPr>
            <a:r>
              <a:t>John Maynard Keynes:</a:t>
            </a:r>
          </a:p>
          <a:p>
            <a:pPr marL="0" indent="0" defTabSz="343813">
              <a:spcBef>
                <a:spcPts val="0"/>
              </a:spcBef>
              <a:buSzTx/>
              <a:buNone/>
              <a:defRPr b="1" sz="1700">
                <a:uFill>
                  <a:solidFill>
                    <a:srgbClr val="000000"/>
                  </a:solidFill>
                </a:uFill>
                <a:latin typeface="+mj-lt"/>
                <a:ea typeface="+mj-ea"/>
                <a:cs typeface="+mj-cs"/>
                <a:sym typeface="Helvetica"/>
              </a:defRPr>
            </a:pPr>
          </a:p>
          <a:p>
            <a:pPr marL="289748" indent="-289748" defTabSz="731519">
              <a:spcBef>
                <a:spcPts val="600"/>
              </a:spcBef>
              <a:defRPr sz="190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19">
              <a:spcBef>
                <a:spcPts val="600"/>
              </a:spcBef>
              <a:defRPr sz="190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19">
              <a:spcBef>
                <a:spcPts val="600"/>
              </a:spcBef>
              <a:defRPr sz="190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Aristocracy &amp; Social Democracy"/>
          <p:cNvSpPr txBox="1"/>
          <p:nvPr>
            <p:ph type="title" idx="4294967295"/>
          </p:nvPr>
        </p:nvSpPr>
        <p:spPr>
          <a:xfrm>
            <a:off x="457199" y="-2"/>
            <a:ext cx="8234348" cy="1094175"/>
          </a:xfrm>
          <a:prstGeom prst="rect">
            <a:avLst/>
          </a:prstGeom>
        </p:spPr>
        <p:txBody>
          <a:bodyPr lIns="50800" tIns="50800" rIns="50800" bIns="50800"/>
          <a:lstStyle/>
          <a:p>
            <a:pPr lvl="1" defTabSz="303965">
              <a:defRPr sz="4100">
                <a:solidFill>
                  <a:srgbClr val="000080"/>
                </a:solidFill>
              </a:defRPr>
            </a:pPr>
            <a:r>
              <a:t>Aristocracy &amp; Social Democracy</a:t>
            </a:r>
          </a:p>
        </p:txBody>
      </p:sp>
      <p:sp>
        <p:nvSpPr>
          <p:cNvPr id="370" name="The aristocrats had rolled the dice:…"/>
          <p:cNvSpPr txBox="1"/>
          <p:nvPr>
            <p:ph type="body" idx="4294967295"/>
          </p:nvPr>
        </p:nvSpPr>
        <p:spPr>
          <a:xfrm>
            <a:off x="457199" y="1094170"/>
            <a:ext cx="8234348" cy="5244065"/>
          </a:xfrm>
          <a:prstGeom prst="rect">
            <a:avLst/>
          </a:prstGeom>
        </p:spPr>
        <p:txBody>
          <a:bodyPr lIns="50800" tIns="50800" rIns="50800" bIns="50800" anchor="t"/>
          <a:lstStyle/>
          <a:p>
            <a:pPr marL="0" indent="0" defTabSz="253563">
              <a:spcBef>
                <a:spcPts val="0"/>
              </a:spcBef>
              <a:buSzTx/>
              <a:buNone/>
              <a:defRPr b="1" sz="1200">
                <a:uFill>
                  <a:solidFill>
                    <a:srgbClr val="000000"/>
                  </a:solidFill>
                </a:uFill>
                <a:latin typeface="+mj-lt"/>
                <a:ea typeface="+mj-ea"/>
                <a:cs typeface="+mj-cs"/>
                <a:sym typeface="Helvetica"/>
              </a:defRPr>
            </a:pPr>
            <a:r>
              <a:t>The aristocrats had rolled the dice:</a:t>
            </a:r>
          </a:p>
          <a:p>
            <a:pPr marL="213688" indent="-213688" defTabSz="539494">
              <a:spcBef>
                <a:spcPts val="400"/>
              </a:spcBef>
              <a:defRPr sz="1400">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8" indent="-213688" defTabSz="539494">
              <a:spcBef>
                <a:spcPts val="400"/>
              </a:spcBef>
              <a:defRPr sz="1400">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8" indent="-213688" defTabSz="539494">
              <a:spcBef>
                <a:spcPts val="400"/>
              </a:spcBef>
              <a:defRPr sz="1400">
                <a:uFill>
                  <a:solidFill>
                    <a:srgbClr val="000000"/>
                  </a:solidFill>
                </a:uFill>
                <a:latin typeface="Calibri"/>
                <a:ea typeface="Calibri"/>
                <a:cs typeface="Calibri"/>
                <a:sym typeface="Calibri"/>
              </a:defRPr>
            </a:pPr>
            <a:r>
              <a:t>Landed, aristocratic, military elites had control of many of the levers of propaganda and power…</a:t>
            </a:r>
          </a:p>
          <a:p>
            <a:pPr marL="213688" indent="-213688" defTabSz="539494">
              <a:spcBef>
                <a:spcPts val="400"/>
              </a:spcBef>
              <a:defRPr sz="1400">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8" indent="-213688" defTabSz="539494">
              <a:spcBef>
                <a:spcPts val="400"/>
              </a:spcBef>
              <a:defRPr sz="1400">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8" indent="-213688" defTabSz="539494">
              <a:spcBef>
                <a:spcPts val="400"/>
              </a:spcBef>
              <a:defRPr sz="1400">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8" indent="-213688" defTabSz="539494">
              <a:spcBef>
                <a:spcPts val="400"/>
              </a:spcBef>
              <a:defRPr sz="1400">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None/>
              <a:defRPr b="1" sz="1200">
                <a:uFill>
                  <a:solidFill>
                    <a:srgbClr val="000000"/>
                  </a:solidFill>
                </a:uFill>
                <a:latin typeface="+mj-lt"/>
                <a:ea typeface="+mj-ea"/>
                <a:cs typeface="+mj-cs"/>
                <a:sym typeface="Helvetica"/>
              </a:defRPr>
            </a:pPr>
          </a:p>
          <a:p>
            <a:pPr marL="0" indent="0" defTabSz="253563">
              <a:spcBef>
                <a:spcPts val="0"/>
              </a:spcBef>
              <a:buSzTx/>
              <a:buNone/>
              <a:defRPr b="1" sz="1200">
                <a:uFill>
                  <a:solidFill>
                    <a:srgbClr val="000000"/>
                  </a:solidFill>
                </a:uFill>
                <a:latin typeface="+mj-lt"/>
                <a:ea typeface="+mj-ea"/>
                <a:cs typeface="+mj-cs"/>
                <a:sym typeface="Helvetica"/>
              </a:defRPr>
            </a:pPr>
            <a:r>
              <a:t>Social democrats picked up the chips:</a:t>
            </a:r>
          </a:p>
          <a:p>
            <a:pPr marL="213688" indent="-213688" defTabSz="539494">
              <a:spcBef>
                <a:spcPts val="400"/>
              </a:spcBef>
              <a:defRPr sz="1400">
                <a:uFill>
                  <a:solidFill>
                    <a:srgbClr val="000000"/>
                  </a:solidFill>
                </a:uFill>
                <a:latin typeface="Calibri"/>
                <a:ea typeface="Calibri"/>
                <a:cs typeface="Calibri"/>
                <a:sym typeface="Calibri"/>
              </a:defRPr>
            </a:pPr>
            <a:r>
              <a:t>Expanded suffrage…</a:t>
            </a:r>
          </a:p>
          <a:p>
            <a:pPr marL="213688" indent="-213688" defTabSz="539494">
              <a:spcBef>
                <a:spcPts val="400"/>
              </a:spcBef>
              <a:defRPr sz="1400">
                <a:uFill>
                  <a:solidFill>
                    <a:srgbClr val="000000"/>
                  </a:solidFill>
                </a:uFill>
                <a:latin typeface="Calibri"/>
                <a:ea typeface="Calibri"/>
                <a:cs typeface="Calibri"/>
                <a:sym typeface="Calibri"/>
              </a:defRPr>
            </a:pPr>
            <a:r>
              <a:t>Proportional representation…</a:t>
            </a:r>
          </a:p>
          <a:p>
            <a:pPr marL="213688" indent="-213688" defTabSz="539494">
              <a:spcBef>
                <a:spcPts val="400"/>
              </a:spcBef>
              <a:defRPr sz="1400">
                <a:uFill>
                  <a:solidFill>
                    <a:srgbClr val="000000"/>
                  </a:solidFill>
                </a:uFill>
                <a:latin typeface="Calibri"/>
                <a:ea typeface="Calibri"/>
                <a:cs typeface="Calibri"/>
                <a:sym typeface="Calibri"/>
              </a:defRPr>
            </a:pPr>
            <a:r>
              <a:t>“Lands fit for heroes…”</a:t>
            </a:r>
          </a:p>
          <a:p>
            <a:pPr marL="213688" indent="-213688" defTabSz="539494">
              <a:spcBef>
                <a:spcPts val="400"/>
              </a:spcBef>
              <a:defRPr sz="1400">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Present at the Creation"/>
          <p:cNvSpPr txBox="1"/>
          <p:nvPr>
            <p:ph type="title"/>
          </p:nvPr>
        </p:nvSpPr>
        <p:spPr>
          <a:xfrm>
            <a:off x="124795" y="-1"/>
            <a:ext cx="8890001" cy="1261271"/>
          </a:xfrm>
          <a:prstGeom prst="rect">
            <a:avLst/>
          </a:prstGeom>
        </p:spPr>
        <p:txBody>
          <a:bodyPr/>
          <a:lstStyle>
            <a:lvl1pPr defTabSz="230428">
              <a:defRPr sz="4032"/>
            </a:lvl1pPr>
          </a:lstStyle>
          <a:p>
            <a:pPr/>
            <a:r>
              <a:t>State Capacity and Developmental States</a:t>
            </a:r>
          </a:p>
        </p:txBody>
      </p:sp>
      <p:sp>
        <p:nvSpPr>
          <p:cNvPr id="15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Petr Evans: </a:t>
            </a:r>
            <a:r>
              <a:rPr i="1"/>
              <a:t>Embedded Autonomy</a:t>
            </a:r>
            <a:r>
              <a:t>:</a:t>
            </a:r>
          </a:p>
          <a:p>
            <a:pPr marL="98945" indent="-98945" defTabSz="137154">
              <a:spcBef>
                <a:spcPts val="700"/>
              </a:spcBef>
              <a:defRPr sz="1512">
                <a:latin typeface="Times New Roman"/>
                <a:ea typeface="Times New Roman"/>
                <a:cs typeface="Times New Roman"/>
                <a:sym typeface="Times New Roman"/>
              </a:defRPr>
            </a:pPr>
            <a:r>
              <a:t>Peter Evans (1995):</a:t>
            </a:r>
            <a:r>
              <a:rPr i="1"/>
              <a:t> Embedded Autonomy: States and Industrial Transformation</a:t>
            </a:r>
            <a:r>
              <a:t>, chapter 1 &lt;</a:t>
            </a:r>
            <a:r>
              <a:rPr u="sng">
                <a:solidFill>
                  <a:srgbClr val="0000FF"/>
                </a:solidFill>
                <a:uFill>
                  <a:solidFill>
                    <a:srgbClr val="0000FF"/>
                  </a:solidFill>
                </a:uFill>
                <a:hlinkClick r:id="rId3" invalidUrl="" action="" tgtFrame="" tooltip="" history="1" highlightClick="0" endSnd="0"/>
              </a:rPr>
              <a:t>https://delong.typepad.com/files/evans-embedded-i.pdf</a:t>
            </a:r>
            <a:r>
              <a:t>&gt;</a:t>
            </a:r>
          </a:p>
          <a:p>
            <a:pPr marL="98945" indent="-98945" defTabSz="137154">
              <a:spcBef>
                <a:spcPts val="700"/>
              </a:spcBef>
              <a:defRPr sz="1512">
                <a:latin typeface="Times New Roman"/>
                <a:ea typeface="Times New Roman"/>
                <a:cs typeface="Times New Roman"/>
                <a:sym typeface="Times New Roman"/>
              </a:defRPr>
            </a:pPr>
            <a:r>
              <a:t>“Industrial policy” was a success in East Asia</a:t>
            </a:r>
          </a:p>
          <a:p>
            <a:pPr lvl="1" marL="247363" indent="-98945" defTabSz="137154">
              <a:spcBef>
                <a:spcPts val="700"/>
              </a:spcBef>
              <a:defRPr sz="1512">
                <a:latin typeface="Times New Roman"/>
                <a:ea typeface="Times New Roman"/>
                <a:cs typeface="Times New Roman"/>
                <a:sym typeface="Times New Roman"/>
              </a:defRPr>
            </a:pPr>
            <a:r>
              <a:t>A bad failure elsewhere.</a:t>
            </a:r>
          </a:p>
          <a:p>
            <a:pPr lvl="1" marL="247363" indent="-98945" defTabSz="137154">
              <a:spcBef>
                <a:spcPts val="700"/>
              </a:spcBef>
              <a:defRPr sz="1512">
                <a:latin typeface="Times New Roman"/>
                <a:ea typeface="Times New Roman"/>
                <a:cs typeface="Times New Roman"/>
                <a:sym typeface="Times New Roman"/>
              </a:defRPr>
            </a:pPr>
            <a:r>
              <a:t>Save Germany, and America, and Meiji Japan</a:t>
            </a:r>
          </a:p>
          <a:p>
            <a:pPr marL="98945" indent="-98945" defTabSz="137154">
              <a:spcBef>
                <a:spcPts val="700"/>
              </a:spcBef>
              <a:defRPr sz="1512">
                <a:latin typeface="Times New Roman"/>
                <a:ea typeface="Times New Roman"/>
                <a:cs typeface="Times New Roman"/>
                <a:sym typeface="Times New Roman"/>
              </a:defRPr>
            </a:pPr>
            <a:r>
              <a:t>Evans bets that to understand why, we need to focus on the state:</a:t>
            </a:r>
          </a:p>
          <a:p>
            <a:pPr marL="98945" indent="-98945" defTabSz="137154">
              <a:spcBef>
                <a:spcPts val="700"/>
              </a:spcBef>
              <a:defRPr sz="1512">
                <a:latin typeface="Times New Roman"/>
                <a:ea typeface="Times New Roman"/>
                <a:cs typeface="Times New Roman"/>
                <a:sym typeface="Times New Roman"/>
              </a:defRPr>
            </a:pPr>
            <a:r>
              <a:t>Melissa Dell calls out this passage: Evans:</a:t>
            </a:r>
          </a:p>
          <a:p>
            <a:pPr lvl="1" marL="247363" indent="-98945" defTabSz="137154">
              <a:spcBef>
                <a:spcPts val="700"/>
              </a:spcBef>
              <a:defRPr sz="1512">
                <a:latin typeface="Times New Roman"/>
                <a:ea typeface="Times New Roman"/>
                <a:cs typeface="Times New Roman"/>
                <a:sym typeface="Times New Roman"/>
              </a:defRPr>
            </a:pPr>
            <a:r>
              <a:t>“Until less hierarchical ways of avoiding a Hobbesian world are discovered, the state lies at the center of solutions to the problem of order...the contradiction between the ineradicable necessity of the state in contemporary social life and the grating imperfection with which states perform is a fundamental source of frustration. Dreams of cannibalizing bureaucrats are one response. Analyzing what makes some states more effective than others offers less immediate satisfaction but should be more useful in the long run </a:t>
            </a:r>
          </a:p>
          <a:p>
            <a:pPr marL="98945" indent="-98945" defTabSz="137154">
              <a:spcBef>
                <a:spcPts val="700"/>
              </a:spcBef>
              <a:defRPr sz="1512">
                <a:latin typeface="Times New Roman"/>
                <a:ea typeface="Times New Roman"/>
                <a:cs typeface="Times New Roman"/>
                <a:sym typeface="Times New Roman"/>
              </a:defRPr>
            </a:pPr>
            <a:r>
              <a:t>We need rules—for property, for exchange, for the provision of public goods</a:t>
            </a:r>
          </a:p>
          <a:p>
            <a:pPr marL="98945" indent="-98945" defTabSz="137154">
              <a:spcBef>
                <a:spcPts val="700"/>
              </a:spcBef>
              <a:defRPr sz="1512">
                <a:latin typeface="Times New Roman"/>
                <a:ea typeface="Times New Roman"/>
                <a:cs typeface="Times New Roman"/>
                <a:sym typeface="Times New Roman"/>
              </a:defRPr>
            </a:pPr>
            <a:r>
              <a:t>Attempts to dismantle the state risk perverse consequences: cf. communism</a:t>
            </a:r>
          </a:p>
          <a:p>
            <a:pPr marL="98945" indent="-98945" defTabSz="137154">
              <a:spcBef>
                <a:spcPts val="700"/>
              </a:spcBef>
              <a:defRPr sz="1512">
                <a:latin typeface="Times New Roman"/>
                <a:ea typeface="Times New Roman"/>
                <a:cs typeface="Times New Roman"/>
                <a:sym typeface="Times New Roman"/>
              </a:defRPr>
            </a:pPr>
            <a:r>
              <a:t>20th century states as key to different paths of historical development</a:t>
            </a:r>
          </a:p>
        </p:txBody>
      </p:sp>
      <p:sp>
        <p:nvSpPr>
          <p:cNvPr id="15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16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1190" y="6260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4281661"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Reparations, Taxes, and Inflation"/>
          <p:cNvSpPr txBox="1"/>
          <p:nvPr>
            <p:ph type="title" idx="4294967295"/>
          </p:nvPr>
        </p:nvSpPr>
        <p:spPr>
          <a:xfrm>
            <a:off x="457199" y="-2"/>
            <a:ext cx="8234348" cy="1094175"/>
          </a:xfrm>
          <a:prstGeom prst="rect">
            <a:avLst/>
          </a:prstGeom>
        </p:spPr>
        <p:txBody>
          <a:bodyPr lIns="50800" tIns="50800" rIns="50800" bIns="50800"/>
          <a:lstStyle/>
          <a:p>
            <a:pPr lvl="1" defTabSz="299858">
              <a:defRPr sz="4000">
                <a:solidFill>
                  <a:srgbClr val="000080"/>
                </a:solidFill>
              </a:defRPr>
            </a:pPr>
            <a:r>
              <a:t>Reparations, Taxes, and Inflation</a:t>
            </a:r>
          </a:p>
        </p:txBody>
      </p:sp>
      <p:sp>
        <p:nvSpPr>
          <p:cNvPr id="373" name="Reparations…"/>
          <p:cNvSpPr txBox="1"/>
          <p:nvPr>
            <p:ph type="body" idx="4294967295"/>
          </p:nvPr>
        </p:nvSpPr>
        <p:spPr>
          <a:xfrm>
            <a:off x="457199" y="1094170"/>
            <a:ext cx="8234348" cy="5244065"/>
          </a:xfrm>
          <a:prstGeom prst="rect">
            <a:avLst/>
          </a:prstGeom>
        </p:spPr>
        <p:txBody>
          <a:bodyPr lIns="50800" tIns="50800" rIns="50800" bIns="50800" anchor="t"/>
          <a:lstStyle/>
          <a:p>
            <a:pPr marL="0" indent="0" defTabSz="257860">
              <a:spcBef>
                <a:spcPts val="0"/>
              </a:spcBef>
              <a:buSzTx/>
              <a:buNone/>
              <a:defRPr b="1" sz="1300">
                <a:uFill>
                  <a:solidFill>
                    <a:srgbClr val="000000"/>
                  </a:solidFill>
                </a:uFill>
                <a:latin typeface="+mj-lt"/>
                <a:ea typeface="+mj-ea"/>
                <a:cs typeface="+mj-cs"/>
                <a:sym typeface="Helvetica"/>
              </a:defRPr>
            </a:pPr>
            <a:r>
              <a:t>Reparations</a:t>
            </a:r>
          </a:p>
          <a:p>
            <a:pPr marL="217311" indent="-217311" defTabSz="548640">
              <a:spcBef>
                <a:spcPts val="500"/>
              </a:spcBef>
              <a:defRPr sz="140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0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0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0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0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None/>
              <a:defRPr b="1" sz="1300">
                <a:uFill>
                  <a:solidFill>
                    <a:srgbClr val="000000"/>
                  </a:solidFill>
                </a:uFill>
                <a:latin typeface="+mj-lt"/>
                <a:ea typeface="+mj-ea"/>
                <a:cs typeface="+mj-cs"/>
                <a:sym typeface="Helvetica"/>
              </a:defRPr>
            </a:pPr>
          </a:p>
          <a:p>
            <a:pPr marL="0" indent="0" defTabSz="257860">
              <a:spcBef>
                <a:spcPts val="0"/>
              </a:spcBef>
              <a:buSzTx/>
              <a:buNone/>
              <a:defRPr b="1" sz="1300">
                <a:uFill>
                  <a:solidFill>
                    <a:srgbClr val="000000"/>
                  </a:solidFill>
                </a:uFill>
                <a:latin typeface="+mj-lt"/>
                <a:ea typeface="+mj-ea"/>
                <a:cs typeface="+mj-cs"/>
                <a:sym typeface="Helvetica"/>
              </a:defRPr>
            </a:pPr>
            <a:r>
              <a:t>Taxes</a:t>
            </a:r>
          </a:p>
          <a:p>
            <a:pPr marL="217311" indent="-217311" defTabSz="548640">
              <a:spcBef>
                <a:spcPts val="500"/>
              </a:spcBef>
              <a:defRPr sz="140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0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00">
                <a:uFill>
                  <a:solidFill>
                    <a:srgbClr val="000000"/>
                  </a:solidFill>
                </a:uFill>
                <a:latin typeface="Calibri"/>
                <a:ea typeface="Calibri"/>
                <a:cs typeface="Calibri"/>
                <a:sym typeface="Calibri"/>
              </a:defRPr>
            </a:pPr>
            <a:r>
              <a:t>Class war…</a:t>
            </a:r>
          </a:p>
          <a:p>
            <a:pPr marL="217311" indent="-217311" defTabSz="548640">
              <a:spcBef>
                <a:spcPts val="500"/>
              </a:spcBef>
              <a:defRPr sz="1400">
                <a:uFill>
                  <a:solidFill>
                    <a:srgbClr val="000000"/>
                  </a:solidFill>
                </a:uFill>
                <a:latin typeface="Calibri"/>
                <a:ea typeface="Calibri"/>
                <a:cs typeface="Calibri"/>
                <a:sym typeface="Calibri"/>
              </a:defRPr>
            </a:pPr>
          </a:p>
          <a:p>
            <a:pPr marL="0" indent="0" defTabSz="257860">
              <a:spcBef>
                <a:spcPts val="0"/>
              </a:spcBef>
              <a:buSzTx/>
              <a:buNone/>
              <a:defRPr b="1" sz="1300">
                <a:uFill>
                  <a:solidFill>
                    <a:srgbClr val="000000"/>
                  </a:solidFill>
                </a:uFill>
                <a:latin typeface="+mj-lt"/>
                <a:ea typeface="+mj-ea"/>
                <a:cs typeface="+mj-cs"/>
                <a:sym typeface="Helvetica"/>
              </a:defRPr>
            </a:pPr>
            <a:r>
              <a:t>Inflation</a:t>
            </a:r>
          </a:p>
          <a:p>
            <a:pPr marL="217311" indent="-217311" defTabSz="548640">
              <a:spcBef>
                <a:spcPts val="500"/>
              </a:spcBef>
              <a:defRPr sz="1400">
                <a:uFill>
                  <a:solidFill>
                    <a:srgbClr val="000000"/>
                  </a:solidFill>
                </a:uFill>
                <a:latin typeface="Calibri"/>
                <a:ea typeface="Calibri"/>
                <a:cs typeface="Calibri"/>
                <a:sym typeface="Calibri"/>
              </a:defRPr>
            </a:pPr>
            <a:r>
              <a:t>U.S.: price level x1.5</a:t>
            </a:r>
          </a:p>
          <a:p>
            <a:pPr marL="217311" indent="-217311" defTabSz="548640">
              <a:spcBef>
                <a:spcPts val="500"/>
              </a:spcBef>
              <a:defRPr sz="140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0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0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0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0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Keynes’s Protest"/>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a:t>
            </a:r>
          </a:p>
        </p:txBody>
      </p:sp>
      <p:sp>
        <p:nvSpPr>
          <p:cNvPr id="376" name="Jan Christian Smut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Jan Christian Smuts: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Keynes’s Protest II"/>
          <p:cNvSpPr txBox="1"/>
          <p:nvPr>
            <p:ph type="title" idx="4294967295"/>
          </p:nvPr>
        </p:nvSpPr>
        <p:spPr>
          <a:xfrm>
            <a:off x="457199" y="-2"/>
            <a:ext cx="8234348" cy="1094175"/>
          </a:xfrm>
          <a:prstGeom prst="rect">
            <a:avLst/>
          </a:prstGeom>
        </p:spPr>
        <p:txBody>
          <a:bodyPr lIns="50800" tIns="50800" rIns="50800" bIns="50800"/>
          <a:lstStyle/>
          <a:p>
            <a:pPr lvl="1" defTabSz="410764">
              <a:defRPr>
                <a:solidFill>
                  <a:srgbClr val="000080"/>
                </a:solidFill>
              </a:defRPr>
            </a:pPr>
            <a:r>
              <a:t>Keynes’s Protest II</a:t>
            </a:r>
          </a:p>
        </p:txBody>
      </p:sp>
      <p:sp>
        <p:nvSpPr>
          <p:cNvPr id="379" name="John Maynard Keynes:…"/>
          <p:cNvSpPr txBox="1"/>
          <p:nvPr>
            <p:ph type="body" idx="4294967295"/>
          </p:nvPr>
        </p:nvSpPr>
        <p:spPr>
          <a:xfrm>
            <a:off x="457199" y="1094170"/>
            <a:ext cx="8234348" cy="5244065"/>
          </a:xfrm>
          <a:prstGeom prst="rect">
            <a:avLst/>
          </a:prstGeom>
        </p:spPr>
        <p:txBody>
          <a:bodyPr lIns="50800" tIns="50800" rIns="50800" bIns="50800" anchor="t"/>
          <a:lstStyle/>
          <a:p>
            <a:pPr marL="0" indent="0" defTabSz="429768">
              <a:spcBef>
                <a:spcPts val="0"/>
              </a:spcBef>
              <a:buSzTx/>
              <a:buNone/>
              <a:defRPr b="1" sz="2200">
                <a:uFill>
                  <a:solidFill>
                    <a:srgbClr val="000000"/>
                  </a:solidFill>
                </a:uFill>
                <a:latin typeface="+mj-lt"/>
                <a:ea typeface="+mj-ea"/>
                <a:cs typeface="+mj-cs"/>
                <a:sym typeface="Helvetica"/>
              </a:defRPr>
            </a:pPr>
            <a:r>
              <a:t>John Maynard Keynes:</a:t>
            </a:r>
          </a:p>
          <a:p>
            <a:pPr marL="0" indent="0" defTabSz="429768">
              <a:spcBef>
                <a:spcPts val="0"/>
              </a:spcBef>
              <a:buSzTx/>
              <a:buNone/>
              <a:defRPr b="1" sz="2200">
                <a:uFill>
                  <a:solidFill>
                    <a:srgbClr val="000000"/>
                  </a:solidFill>
                </a:uFill>
                <a:latin typeface="+mj-lt"/>
                <a:ea typeface="+mj-ea"/>
                <a:cs typeface="+mj-cs"/>
                <a:sym typeface="Helvetica"/>
              </a:defRPr>
            </a:pPr>
          </a:p>
          <a:p>
            <a:pPr marL="362184" indent="-362184"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382" name="On to Chapter 3: Globalizing the World, 1870-1914 (&amp; Eichengreen, 1&amp;2):…"/>
          <p:cNvSpPr txBox="1"/>
          <p:nvPr>
            <p:ph type="body" idx="4294967295"/>
          </p:nvPr>
        </p:nvSpPr>
        <p:spPr>
          <a:xfrm>
            <a:off x="277662" y="1267120"/>
            <a:ext cx="4894214" cy="5397505"/>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Nationalism</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383" name="battleship_queen_elizabeth_-_Google_Search.png" descr="battleship_queen_elizabeth_-_Google_Search.png"/>
          <p:cNvPicPr>
            <a:picLocks noChangeAspect="1"/>
          </p:cNvPicPr>
          <p:nvPr/>
        </p:nvPicPr>
        <p:blipFill>
          <a:blip r:embed="rId2">
            <a:extLst/>
          </a:blip>
          <a:stretch>
            <a:fillRect/>
          </a:stretch>
        </p:blipFill>
        <p:spPr>
          <a:xfrm>
            <a:off x="5171873" y="1267123"/>
            <a:ext cx="3519674" cy="531002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The Catastrophe of World War I: Origin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86" name="In the summer of 1914 the empires of Russia and Austria-Hungary are skirmishing diplomatically and threatening each other militarily about the latest Balkan crisis…"/>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19">
              <a:spcBef>
                <a:spcPts val="600"/>
              </a:spcBef>
              <a:defRPr sz="190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19">
              <a:spcBef>
                <a:spcPts val="600"/>
              </a:spcBef>
              <a:defRPr sz="190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19">
              <a:spcBef>
                <a:spcPts val="600"/>
              </a:spcBef>
              <a:defRPr sz="1900">
                <a:uFill>
                  <a:solidFill>
                    <a:srgbClr val="000000"/>
                  </a:solidFill>
                </a:uFill>
                <a:latin typeface="Calibri"/>
                <a:ea typeface="Calibri"/>
                <a:cs typeface="Calibri"/>
                <a:sym typeface="Calibri"/>
              </a:defRPr>
            </a:pPr>
            <a:r>
              <a:t>What would Austria’s response be?</a:t>
            </a:r>
          </a:p>
          <a:p>
            <a:pPr marL="289748" indent="-289748" defTabSz="731519">
              <a:spcBef>
                <a:spcPts val="600"/>
              </a:spcBef>
              <a:defRPr sz="1900">
                <a:uFill>
                  <a:solidFill>
                    <a:srgbClr val="000000"/>
                  </a:solidFill>
                </a:uFill>
                <a:latin typeface="Calibri"/>
                <a:ea typeface="Calibri"/>
                <a:cs typeface="Calibri"/>
                <a:sym typeface="Calibri"/>
              </a:defRPr>
            </a:pPr>
            <a:r>
              <a:t>And then Germany attacks Belgium</a:t>
            </a:r>
          </a:p>
          <a:p>
            <a:pPr marL="289748" indent="-289748" defTabSz="731519">
              <a:spcBef>
                <a:spcPts val="600"/>
              </a:spcBef>
              <a:defRPr sz="1900">
                <a:uFill>
                  <a:solidFill>
                    <a:srgbClr val="000000"/>
                  </a:solidFill>
                </a:uFill>
                <a:latin typeface="Calibri"/>
                <a:ea typeface="Calibri"/>
                <a:cs typeface="Calibri"/>
                <a:sym typeface="Calibri"/>
              </a:defRPr>
            </a:pPr>
            <a:r>
              <a:t>And then Australia attacks Turkey</a:t>
            </a:r>
          </a:p>
        </p:txBody>
      </p:sp>
      <p:pic>
        <p:nvPicPr>
          <p:cNvPr id="387"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The Catastrophe of World War I: Causes"/>
          <p:cNvSpPr txBox="1"/>
          <p:nvPr>
            <p:ph type="title" idx="4294967295"/>
          </p:nvPr>
        </p:nvSpPr>
        <p:spPr>
          <a:xfrm>
            <a:off x="457199" y="-2"/>
            <a:ext cx="8228391" cy="1156082"/>
          </a:xfrm>
          <a:prstGeom prst="rect">
            <a:avLst/>
          </a:prstGeom>
        </p:spPr>
        <p:txBody>
          <a:bodyPr lIns="50800" tIns="50800" rIns="50800" bIns="50800"/>
          <a:lstStyle>
            <a:lvl1pPr marL="27383" indent="-27383" defTabSz="630936">
              <a:defRPr sz="3800">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90" name="Why?: “If there is a war, let it come now…”…"/>
          <p:cNvSpPr txBox="1"/>
          <p:nvPr>
            <p:ph type="body" sz="half" idx="4294967295"/>
          </p:nvPr>
        </p:nvSpPr>
        <p:spPr>
          <a:xfrm>
            <a:off x="679141" y="1156077"/>
            <a:ext cx="4318309" cy="5111127"/>
          </a:xfrm>
          <a:prstGeom prst="rect">
            <a:avLst/>
          </a:prstGeom>
        </p:spPr>
        <p:txBody>
          <a:bodyPr lIns="50800" tIns="50800" rIns="50800" bIns="50800" anchor="t"/>
          <a:lstStyle/>
          <a:p>
            <a:pPr marL="289748" indent="-289748" defTabSz="731519">
              <a:spcBef>
                <a:spcPts val="600"/>
              </a:spcBef>
              <a:defRPr sz="1900">
                <a:uFill>
                  <a:solidFill>
                    <a:srgbClr val="000000"/>
                  </a:solidFill>
                </a:uFill>
                <a:latin typeface="Calibri"/>
                <a:ea typeface="Calibri"/>
                <a:cs typeface="Calibri"/>
                <a:sym typeface="Calibri"/>
              </a:defRPr>
            </a:pPr>
            <a:r>
              <a:t>Why?: “If there is a war, let it come now…”</a:t>
            </a:r>
          </a:p>
          <a:p>
            <a:pPr lvl="1" marL="645348" indent="-289748" defTabSz="731519">
              <a:spcBef>
                <a:spcPts val="600"/>
              </a:spcBef>
              <a:defRPr sz="190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19">
              <a:spcBef>
                <a:spcPts val="600"/>
              </a:spcBef>
              <a:defRPr sz="190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19">
              <a:spcBef>
                <a:spcPts val="600"/>
              </a:spcBef>
              <a:defRPr sz="1900">
                <a:uFill>
                  <a:solidFill>
                    <a:srgbClr val="000000"/>
                  </a:solidFill>
                </a:uFill>
                <a:latin typeface="Calibri"/>
                <a:ea typeface="Calibri"/>
                <a:cs typeface="Calibri"/>
                <a:sym typeface="Calibri"/>
              </a:defRPr>
            </a:pPr>
            <a:r>
              <a:t>“Busy giddy minds with foreign quarrels…”</a:t>
            </a:r>
          </a:p>
          <a:p>
            <a:pPr marL="289748" indent="-289748" defTabSz="731519">
              <a:spcBef>
                <a:spcPts val="600"/>
              </a:spcBef>
              <a:defRPr sz="1900">
                <a:uFill>
                  <a:solidFill>
                    <a:srgbClr val="000000"/>
                  </a:solidFill>
                </a:uFill>
                <a:latin typeface="Calibri"/>
                <a:ea typeface="Calibri"/>
                <a:cs typeface="Calibri"/>
                <a:sym typeface="Calibri"/>
              </a:defRPr>
            </a:pPr>
            <a:r>
              <a:t>A wiser man: Otto von Bismarck:</a:t>
            </a:r>
          </a:p>
          <a:p>
            <a:pPr lvl="1" marL="645348" indent="-289748" defTabSz="731519">
              <a:spcBef>
                <a:spcPts val="600"/>
              </a:spcBef>
              <a:defRPr sz="190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91"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How Does the U.S. Get Involved?"/>
          <p:cNvSpPr txBox="1"/>
          <p:nvPr>
            <p:ph type="title" idx="4294967295"/>
          </p:nvPr>
        </p:nvSpPr>
        <p:spPr>
          <a:xfrm>
            <a:off x="457199" y="-2"/>
            <a:ext cx="8228391" cy="1156082"/>
          </a:xfrm>
          <a:prstGeom prst="rect">
            <a:avLst/>
          </a:prstGeom>
        </p:spPr>
        <p:txBody>
          <a:bodyPr lIns="50800" tIns="50800" rIns="50800" bIns="50800"/>
          <a:lstStyle>
            <a:lvl1pPr marL="32940" indent="-32940" defTabSz="758951">
              <a:defRPr sz="4600">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94" name="British policy: binding the U.S. upper class to Britain since the 1840s…"/>
          <p:cNvSpPr txBox="1"/>
          <p:nvPr>
            <p:ph type="body" sz="half" idx="4294967295"/>
          </p:nvPr>
        </p:nvSpPr>
        <p:spPr>
          <a:xfrm>
            <a:off x="679141" y="1156077"/>
            <a:ext cx="4318309" cy="5111127"/>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3">
              <a:spcBef>
                <a:spcPts val="700"/>
              </a:spcBef>
              <a:defRPr sz="2000">
                <a:uFill>
                  <a:solidFill>
                    <a:srgbClr val="000000"/>
                  </a:solidFill>
                </a:uFill>
                <a:latin typeface="Calibri"/>
                <a:ea typeface="Calibri"/>
                <a:cs typeface="Calibri"/>
                <a:sym typeface="Calibri"/>
              </a:defRPr>
            </a:pPr>
            <a:r>
              <a:t>The Law of the Sea</a:t>
            </a:r>
          </a:p>
          <a:p>
            <a:pPr lvl="1" marL="693748" indent="-311479" defTabSz="786383">
              <a:spcBef>
                <a:spcPts val="700"/>
              </a:spcBef>
              <a:defRPr sz="2000">
                <a:uFill>
                  <a:solidFill>
                    <a:srgbClr val="000000"/>
                  </a:solidFill>
                </a:uFill>
                <a:latin typeface="Calibri"/>
                <a:ea typeface="Calibri"/>
                <a:cs typeface="Calibri"/>
                <a:sym typeface="Calibri"/>
              </a:defRPr>
            </a:pPr>
            <a:r>
              <a:t>Neutrals</a:t>
            </a:r>
          </a:p>
          <a:p>
            <a:pPr lvl="1" marL="693748" indent="-311479" defTabSz="786383">
              <a:spcBef>
                <a:spcPts val="700"/>
              </a:spcBef>
              <a:defRPr sz="2000">
                <a:uFill>
                  <a:solidFill>
                    <a:srgbClr val="000000"/>
                  </a:solidFill>
                </a:uFill>
                <a:latin typeface="Calibri"/>
                <a:ea typeface="Calibri"/>
                <a:cs typeface="Calibri"/>
                <a:sym typeface="Calibri"/>
              </a:defRPr>
            </a:pPr>
            <a:r>
              <a:t>Blockade</a:t>
            </a:r>
          </a:p>
          <a:p>
            <a:pPr marL="311479" indent="-311479" defTabSz="786383">
              <a:spcBef>
                <a:spcPts val="700"/>
              </a:spcBef>
              <a:defRPr sz="2000">
                <a:uFill>
                  <a:solidFill>
                    <a:srgbClr val="000000"/>
                  </a:solidFill>
                </a:uFill>
                <a:latin typeface="Calibri"/>
                <a:ea typeface="Calibri"/>
                <a:cs typeface="Calibri"/>
                <a:sym typeface="Calibri"/>
              </a:defRPr>
            </a:pPr>
            <a:r>
              <a:t>The submarine</a:t>
            </a:r>
          </a:p>
          <a:p>
            <a:pPr lvl="1" marL="693748" indent="-311479" defTabSz="786383">
              <a:spcBef>
                <a:spcPts val="700"/>
              </a:spcBef>
              <a:defRPr sz="2000">
                <a:uFill>
                  <a:solidFill>
                    <a:srgbClr val="000000"/>
                  </a:solidFill>
                </a:uFill>
                <a:latin typeface="Calibri"/>
                <a:ea typeface="Calibri"/>
                <a:cs typeface="Calibri"/>
                <a:sym typeface="Calibri"/>
              </a:defRPr>
            </a:pPr>
            <a:r>
              <a:t>Unrestricted submarine warfare</a:t>
            </a:r>
          </a:p>
          <a:p>
            <a:pPr lvl="1" marL="693748" indent="-311479" defTabSz="786383">
              <a:spcBef>
                <a:spcPts val="700"/>
              </a:spcBef>
              <a:defRPr sz="2000">
                <a:uFill>
                  <a:solidFill>
                    <a:srgbClr val="000000"/>
                  </a:solidFill>
                </a:uFill>
                <a:latin typeface="Calibri"/>
                <a:ea typeface="Calibri"/>
                <a:cs typeface="Calibri"/>
                <a:sym typeface="Calibri"/>
              </a:defRPr>
            </a:pPr>
            <a:r>
              <a:t>Zimmerman Telegram</a:t>
            </a:r>
          </a:p>
          <a:p>
            <a:pPr marL="311479" indent="-311479" defTabSz="786383">
              <a:spcBef>
                <a:spcPts val="700"/>
              </a:spcBef>
              <a:defRPr sz="2000">
                <a:uFill>
                  <a:solidFill>
                    <a:srgbClr val="000000"/>
                  </a:solidFill>
                </a:uFill>
                <a:latin typeface="Calibri"/>
                <a:ea typeface="Calibri"/>
                <a:cs typeface="Calibri"/>
                <a:sym typeface="Calibri"/>
              </a:defRPr>
            </a:pPr>
            <a:r>
              <a:t>Woodrow Wilson</a:t>
            </a:r>
          </a:p>
          <a:p>
            <a:pPr lvl="1" marL="693748" indent="-311479" defTabSz="786383">
              <a:spcBef>
                <a:spcPts val="700"/>
              </a:spcBef>
              <a:defRPr sz="2000">
                <a:uFill>
                  <a:solidFill>
                    <a:srgbClr val="000000"/>
                  </a:solidFill>
                </a:uFill>
                <a:latin typeface="Calibri"/>
                <a:ea typeface="Calibri"/>
                <a:cs typeface="Calibri"/>
                <a:sym typeface="Calibri"/>
              </a:defRPr>
            </a:pPr>
            <a:r>
              <a:t>“Teach the Mexicans to elect good men…”</a:t>
            </a:r>
          </a:p>
          <a:p>
            <a:pPr lvl="1" marL="693748" indent="-311479" defTabSz="786383">
              <a:spcBef>
                <a:spcPts val="700"/>
              </a:spcBef>
              <a:defRPr sz="2000">
                <a:uFill>
                  <a:solidFill>
                    <a:srgbClr val="000000"/>
                  </a:solidFill>
                </a:uFill>
                <a:latin typeface="Calibri"/>
                <a:ea typeface="Calibri"/>
                <a:cs typeface="Calibri"/>
                <a:sym typeface="Calibri"/>
              </a:defRPr>
            </a:pPr>
            <a:r>
              <a:t>“The war to end war…”</a:t>
            </a:r>
          </a:p>
        </p:txBody>
      </p:sp>
      <p:pic>
        <p:nvPicPr>
          <p:cNvPr id="395" name="Lusitania_-_World_War_I_-_HISTORY_com.png" descr="Lusitania_-_World_War_I_-_HISTORY_com.png"/>
          <p:cNvPicPr>
            <a:picLocks noChangeAspect="1"/>
          </p:cNvPicPr>
          <p:nvPr/>
        </p:nvPicPr>
        <p:blipFill>
          <a:blip r:embed="rId2">
            <a:extLst/>
          </a:blip>
          <a:stretch>
            <a:fillRect/>
          </a:stretch>
        </p:blipFill>
        <p:spPr>
          <a:xfrm>
            <a:off x="5010174" y="1156077"/>
            <a:ext cx="3675416" cy="5111126"/>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The Catastrophe of World War I: Outcome—Human"/>
          <p:cNvSpPr txBox="1"/>
          <p:nvPr>
            <p:ph type="title" idx="4294967295"/>
          </p:nvPr>
        </p:nvSpPr>
        <p:spPr>
          <a:xfrm>
            <a:off x="457199" y="-2"/>
            <a:ext cx="8228391" cy="1156082"/>
          </a:xfrm>
          <a:prstGeom prst="rect">
            <a:avLst/>
          </a:prstGeom>
        </p:spPr>
        <p:txBody>
          <a:bodyPr lIns="50800" tIns="50800" rIns="50800" bIns="50800"/>
          <a:lstStyle>
            <a:lvl1pPr marL="23812" indent="-23812" defTabSz="548640">
              <a:defRPr sz="330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98" name="Combatants had mobilized 65M out of 100M men of military age…"/>
          <p:cNvSpPr txBox="1"/>
          <p:nvPr>
            <p:ph type="body" sz="half" idx="4294967295"/>
          </p:nvPr>
        </p:nvSpPr>
        <p:spPr>
          <a:xfrm>
            <a:off x="679141" y="1156077"/>
            <a:ext cx="4318309" cy="5111127"/>
          </a:xfrm>
          <a:prstGeom prst="rect">
            <a:avLst/>
          </a:prstGeom>
        </p:spPr>
        <p:txBody>
          <a:bodyPr lIns="50800" tIns="50800" rIns="50800" bIns="50800" anchor="t"/>
          <a:lstStyle/>
          <a:p>
            <a:pPr marL="242663" indent="-242663" defTabSz="612648">
              <a:spcBef>
                <a:spcPts val="500"/>
              </a:spcBef>
              <a:defRPr sz="1600">
                <a:uFill>
                  <a:solidFill>
                    <a:srgbClr val="000000"/>
                  </a:solidFill>
                </a:uFill>
                <a:latin typeface="Calibri"/>
                <a:ea typeface="Calibri"/>
                <a:cs typeface="Calibri"/>
                <a:sym typeface="Calibri"/>
              </a:defRPr>
            </a:pPr>
            <a:r>
              <a:t>Combatants had mobilized 65M out of 100M men of military age</a:t>
            </a:r>
          </a:p>
          <a:p>
            <a:pPr lvl="1" marL="540478" indent="-242663" defTabSz="612648">
              <a:spcBef>
                <a:spcPts val="500"/>
              </a:spcBef>
              <a:defRPr sz="1600">
                <a:uFill>
                  <a:solidFill>
                    <a:srgbClr val="000000"/>
                  </a:solidFill>
                </a:uFill>
                <a:latin typeface="Calibri"/>
                <a:ea typeface="Calibri"/>
                <a:cs typeface="Calibri"/>
                <a:sym typeface="Calibri"/>
              </a:defRPr>
            </a:pPr>
            <a:r>
              <a:t>10M killed</a:t>
            </a:r>
          </a:p>
          <a:p>
            <a:pPr lvl="1" marL="540478" indent="-242663" defTabSz="612648">
              <a:spcBef>
                <a:spcPts val="500"/>
              </a:spcBef>
              <a:defRPr sz="1600">
                <a:uFill>
                  <a:solidFill>
                    <a:srgbClr val="000000"/>
                  </a:solidFill>
                </a:uFill>
                <a:latin typeface="Calibri"/>
                <a:ea typeface="Calibri"/>
                <a:cs typeface="Calibri"/>
                <a:sym typeface="Calibri"/>
              </a:defRPr>
            </a:pPr>
            <a:r>
              <a:t>10M maimed</a:t>
            </a:r>
          </a:p>
          <a:p>
            <a:pPr lvl="1" marL="540478" indent="-242663" defTabSz="612648">
              <a:spcBef>
                <a:spcPts val="500"/>
              </a:spcBef>
              <a:defRPr sz="1600">
                <a:uFill>
                  <a:solidFill>
                    <a:srgbClr val="000000"/>
                  </a:solidFill>
                </a:uFill>
                <a:latin typeface="Calibri"/>
                <a:ea typeface="Calibri"/>
                <a:cs typeface="Calibri"/>
                <a:sym typeface="Calibri"/>
              </a:defRPr>
            </a:pPr>
            <a:r>
              <a:t>Civilian casualties less than 10% of military</a:t>
            </a:r>
          </a:p>
          <a:p>
            <a:pPr lvl="1" marL="540478" indent="-242663" defTabSz="612648">
              <a:spcBef>
                <a:spcPts val="500"/>
              </a:spcBef>
              <a:defRPr sz="1600">
                <a:uFill>
                  <a:solidFill>
                    <a:srgbClr val="000000"/>
                  </a:solidFill>
                </a:uFill>
                <a:latin typeface="Calibri"/>
                <a:ea typeface="Calibri"/>
                <a:cs typeface="Calibri"/>
                <a:sym typeface="Calibri"/>
              </a:defRPr>
            </a:pPr>
            <a:r>
              <a:t>Costs of 1.5x a year’s GDP</a:t>
            </a:r>
          </a:p>
          <a:p>
            <a:pPr lvl="1" marL="540478" indent="-242663" defTabSz="612648">
              <a:spcBef>
                <a:spcPts val="500"/>
              </a:spcBef>
              <a:defRPr sz="1600">
                <a:uFill>
                  <a:solidFill>
                    <a:srgbClr val="000000"/>
                  </a:solidFill>
                </a:uFill>
                <a:latin typeface="Calibri"/>
                <a:ea typeface="Calibri"/>
                <a:cs typeface="Calibri"/>
                <a:sym typeface="Calibri"/>
              </a:defRPr>
            </a:pPr>
            <a:r>
              <a:t>Plus a 15M global flu epidemic</a:t>
            </a:r>
          </a:p>
          <a:p>
            <a:pPr marL="242663" indent="-242663" defTabSz="612648">
              <a:spcBef>
                <a:spcPts val="500"/>
              </a:spcBef>
              <a:defRPr sz="1600">
                <a:uFill>
                  <a:solidFill>
                    <a:srgbClr val="000000"/>
                  </a:solidFill>
                </a:uFill>
                <a:latin typeface="Calibri"/>
                <a:ea typeface="Calibri"/>
                <a:cs typeface="Calibri"/>
                <a:sym typeface="Calibri"/>
              </a:defRPr>
            </a:pPr>
            <a:r>
              <a:t>Russian, Austro-Hungarian, German, Ottoman Turkish Empires all gone…</a:t>
            </a:r>
          </a:p>
          <a:p>
            <a:pPr marL="242663" indent="-242663" defTabSz="612648">
              <a:spcBef>
                <a:spcPts val="500"/>
              </a:spcBef>
              <a:defRPr sz="1600">
                <a:uFill>
                  <a:solidFill>
                    <a:srgbClr val="000000"/>
                  </a:solidFill>
                </a:uFill>
                <a:latin typeface="Calibri"/>
                <a:ea typeface="Calibri"/>
                <a:cs typeface="Calibri"/>
                <a:sym typeface="Calibri"/>
              </a:defRPr>
            </a:pPr>
            <a:r>
              <a:t>Representative governments destabilized—or weak…</a:t>
            </a:r>
          </a:p>
          <a:p>
            <a:pPr marL="242663" indent="-242663" defTabSz="612648">
              <a:spcBef>
                <a:spcPts val="500"/>
              </a:spcBef>
              <a:defRPr sz="1600">
                <a:uFill>
                  <a:solidFill>
                    <a:srgbClr val="000000"/>
                  </a:solidFill>
                </a:uFill>
                <a:latin typeface="Calibri"/>
                <a:ea typeface="Calibri"/>
                <a:cs typeface="Calibri"/>
                <a:sym typeface="Calibri"/>
              </a:defRPr>
            </a:pPr>
            <a:r>
              <a:t>The Russian Revolution…</a:t>
            </a:r>
          </a:p>
          <a:p>
            <a:pPr marL="242663" indent="-242663" defTabSz="612648">
              <a:spcBef>
                <a:spcPts val="500"/>
              </a:spcBef>
              <a:defRPr sz="1600">
                <a:uFill>
                  <a:solidFill>
                    <a:srgbClr val="000000"/>
                  </a:solidFill>
                </a:uFill>
                <a:latin typeface="Calibri"/>
                <a:ea typeface="Calibri"/>
                <a:cs typeface="Calibri"/>
                <a:sym typeface="Calibri"/>
              </a:defRPr>
            </a:pPr>
            <a:r>
              <a:t>Hungarian, Bavarian socialist republics (short-lived)</a:t>
            </a:r>
          </a:p>
          <a:p>
            <a:pPr marL="242663" indent="-242663" defTabSz="612648">
              <a:spcBef>
                <a:spcPts val="500"/>
              </a:spcBef>
              <a:defRPr sz="1600">
                <a:uFill>
                  <a:solidFill>
                    <a:srgbClr val="000000"/>
                  </a:solidFill>
                </a:uFill>
                <a:latin typeface="Calibri"/>
                <a:ea typeface="Calibri"/>
                <a:cs typeface="Calibri"/>
                <a:sym typeface="Calibri"/>
              </a:defRPr>
            </a:pPr>
            <a:r>
              <a:t>Spartakist…</a:t>
            </a:r>
          </a:p>
          <a:p>
            <a:pPr marL="242663" indent="-242663" defTabSz="612648">
              <a:spcBef>
                <a:spcPts val="500"/>
              </a:spcBef>
              <a:defRPr sz="1600">
                <a:uFill>
                  <a:solidFill>
                    <a:srgbClr val="000000"/>
                  </a:solidFill>
                </a:uFill>
                <a:latin typeface="Calibri"/>
                <a:ea typeface="Calibri"/>
                <a:cs typeface="Calibri"/>
                <a:sym typeface="Calibri"/>
              </a:defRPr>
            </a:pPr>
            <a:r>
              <a:t>Allies demand 2 years of German GDP as “reparations”…</a:t>
            </a:r>
          </a:p>
        </p:txBody>
      </p:sp>
      <p:pic>
        <p:nvPicPr>
          <p:cNvPr id="399" name="World_War_I_Fast_Facts_-_CNN_com.png" descr="World_War_I_Fast_Facts_-_CNN_com.png"/>
          <p:cNvPicPr>
            <a:picLocks noChangeAspect="1"/>
          </p:cNvPicPr>
          <p:nvPr/>
        </p:nvPicPr>
        <p:blipFill>
          <a:blip r:embed="rId2">
            <a:extLst/>
          </a:blip>
          <a:stretch>
            <a:fillRect/>
          </a:stretch>
        </p:blipFill>
        <p:spPr>
          <a:xfrm>
            <a:off x="4997448" y="1156077"/>
            <a:ext cx="3688142" cy="5111126"/>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Catch Our Breath…"/>
          <p:cNvSpPr txBox="1"/>
          <p:nvPr>
            <p:ph type="title"/>
          </p:nvPr>
        </p:nvSpPr>
        <p:spPr>
          <a:xfrm>
            <a:off x="669726" y="312538"/>
            <a:ext cx="7804547" cy="892971"/>
          </a:xfrm>
          <a:prstGeom prst="rect">
            <a:avLst/>
          </a:prstGeom>
        </p:spPr>
        <p:txBody>
          <a:bodyPr/>
          <a:lstStyle>
            <a:lvl1pPr defTabSz="438911">
              <a:defRPr sz="5300"/>
            </a:lvl1pPr>
          </a:lstStyle>
          <a:p>
            <a:pPr/>
            <a:r>
              <a:t>Catch Our Breath…</a:t>
            </a:r>
          </a:p>
        </p:txBody>
      </p:sp>
      <p:sp>
        <p:nvSpPr>
          <p:cNvPr id="402" name="Comments?…"/>
          <p:cNvSpPr txBox="1"/>
          <p:nvPr>
            <p:ph type="body" sz="half" idx="1"/>
          </p:nvPr>
        </p:nvSpPr>
        <p:spPr>
          <a:xfrm>
            <a:off x="669725" y="1205507"/>
            <a:ext cx="3301810" cy="4911330"/>
          </a:xfrm>
          <a:prstGeom prst="rect">
            <a:avLst/>
          </a:prstGeom>
        </p:spPr>
        <p:txBody>
          <a:bodyPr anchor="t"/>
          <a:lstStyle/>
          <a:p>
            <a:pPr>
              <a:spcBef>
                <a:spcPts val="800"/>
              </a:spcBef>
            </a:pPr>
            <a:r>
              <a:t>Comments?</a:t>
            </a:r>
          </a:p>
          <a:p>
            <a:pPr>
              <a:spcBef>
                <a:spcPts val="800"/>
              </a:spcBef>
            </a:pPr>
            <a:r>
              <a:t>Questions?</a:t>
            </a:r>
          </a:p>
        </p:txBody>
      </p:sp>
      <p:pic>
        <p:nvPicPr>
          <p:cNvPr id="403" name="image1.tif" descr="image1.tif"/>
          <p:cNvPicPr>
            <a:picLocks noChangeAspect="1"/>
          </p:cNvPicPr>
          <p:nvPr/>
        </p:nvPicPr>
        <p:blipFill>
          <a:blip r:embed="rId2">
            <a:extLst/>
          </a:blip>
          <a:stretch>
            <a:fillRect/>
          </a:stretch>
        </p:blipFill>
        <p:spPr>
          <a:xfrm>
            <a:off x="3971533" y="1205507"/>
            <a:ext cx="4502742" cy="4459195"/>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406"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407"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sent at the Creation"/>
          <p:cNvSpPr txBox="1"/>
          <p:nvPr>
            <p:ph type="title"/>
          </p:nvPr>
        </p:nvSpPr>
        <p:spPr>
          <a:xfrm>
            <a:off x="124795" y="-1"/>
            <a:ext cx="8890001" cy="1261271"/>
          </a:xfrm>
          <a:prstGeom prst="rect">
            <a:avLst/>
          </a:prstGeom>
        </p:spPr>
        <p:txBody>
          <a:bodyPr/>
          <a:lstStyle>
            <a:lvl1pPr defTabSz="312724">
              <a:defRPr sz="5472"/>
            </a:lvl1pPr>
          </a:lstStyle>
          <a:p>
            <a:pPr/>
            <a:r>
              <a:t>The State and Economic Order</a:t>
            </a:r>
          </a:p>
        </p:txBody>
      </p:sp>
      <p:sp>
        <p:nvSpPr>
          <p:cNvPr id="16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Comparative advantage is </a:t>
            </a:r>
            <a:r>
              <a:rPr i="1"/>
              <a:t>dynamic</a:t>
            </a:r>
            <a:r>
              <a:t>:</a:t>
            </a:r>
          </a:p>
          <a:p>
            <a:pPr marL="127215" indent="-127215" defTabSz="176341">
              <a:spcBef>
                <a:spcPts val="900"/>
              </a:spcBef>
              <a:defRPr sz="1944">
                <a:latin typeface="Times New Roman"/>
                <a:ea typeface="Times New Roman"/>
                <a:cs typeface="Times New Roman"/>
                <a:sym typeface="Times New Roman"/>
              </a:defRPr>
            </a:pPr>
            <a:r>
              <a:t>Social and political institutions determine your niche</a:t>
            </a:r>
          </a:p>
          <a:p>
            <a:pPr marL="127215" indent="-127215" defTabSz="176341">
              <a:spcBef>
                <a:spcPts val="900"/>
              </a:spcBef>
              <a:defRPr sz="1944">
                <a:latin typeface="Times New Roman"/>
                <a:ea typeface="Times New Roman"/>
                <a:cs typeface="Times New Roman"/>
                <a:sym typeface="Times New Roman"/>
              </a:defRPr>
            </a:pPr>
            <a:r>
              <a:t>“Leading sectors” to move to a better niche</a:t>
            </a:r>
          </a:p>
          <a:p>
            <a:pPr lvl="1" marL="318039" indent="-127215" defTabSz="176341">
              <a:spcBef>
                <a:spcPts val="900"/>
              </a:spcBef>
              <a:defRPr sz="1944">
                <a:latin typeface="Times New Roman"/>
                <a:ea typeface="Times New Roman"/>
                <a:cs typeface="Times New Roman"/>
                <a:sym typeface="Times New Roman"/>
              </a:defRPr>
            </a:pPr>
            <a:r>
              <a:t>Powers</a:t>
            </a:r>
          </a:p>
          <a:p>
            <a:pPr lvl="1" marL="318039" indent="-127215" defTabSz="176341">
              <a:spcBef>
                <a:spcPts val="900"/>
              </a:spcBef>
              <a:defRPr sz="1944">
                <a:latin typeface="Times New Roman"/>
                <a:ea typeface="Times New Roman"/>
                <a:cs typeface="Times New Roman"/>
                <a:sym typeface="Times New Roman"/>
              </a:defRPr>
            </a:pPr>
            <a:r>
              <a:t>Limits</a:t>
            </a:r>
          </a:p>
          <a:p>
            <a:pPr lvl="1" marL="318039" indent="-127215" defTabSz="176341">
              <a:spcBef>
                <a:spcPts val="900"/>
              </a:spcBef>
              <a:defRPr sz="1944">
                <a:latin typeface="Times New Roman"/>
                <a:ea typeface="Times New Roman"/>
                <a:cs typeface="Times New Roman"/>
                <a:sym typeface="Times New Roman"/>
              </a:defRPr>
            </a:pPr>
            <a:r>
              <a:t>Not “how much” but “what kind” of state intervention</a:t>
            </a:r>
          </a:p>
          <a:p>
            <a:pPr marL="127215" indent="-127215" defTabSz="176341">
              <a:spcBef>
                <a:spcPts val="900"/>
              </a:spcBef>
              <a:defRPr sz="1944">
                <a:latin typeface="Times New Roman"/>
                <a:ea typeface="Times New Roman"/>
                <a:cs typeface="Times New Roman"/>
                <a:sym typeface="Times New Roman"/>
              </a:defRPr>
            </a:pPr>
            <a:r>
              <a:t>States on the continuum from predatory to developmental</a:t>
            </a:r>
          </a:p>
          <a:p>
            <a:pPr lvl="1" marL="318039" indent="-127215" defTabSz="176341">
              <a:spcBef>
                <a:spcPts val="900"/>
              </a:spcBef>
              <a:defRPr sz="1944">
                <a:latin typeface="Times New Roman"/>
                <a:ea typeface="Times New Roman"/>
                <a:cs typeface="Times New Roman"/>
                <a:sym typeface="Times New Roman"/>
              </a:defRPr>
            </a:pPr>
            <a:r>
              <a:t>Developmental states: taming elites via lowering risks of and creating incentives to engage in transformative investments </a:t>
            </a:r>
          </a:p>
          <a:p>
            <a:pPr lvl="1" marL="318039" indent="-127215" defTabSz="176341">
              <a:spcBef>
                <a:spcPts val="900"/>
              </a:spcBef>
              <a:defRPr sz="1944">
                <a:latin typeface="Times New Roman"/>
                <a:ea typeface="Times New Roman"/>
                <a:cs typeface="Times New Roman"/>
                <a:sym typeface="Times New Roman"/>
              </a:defRPr>
            </a:pPr>
            <a:r>
              <a:t>Evans seeks to trace lines from variation in state structure and state-society relations to variation in industrial policy outcomes</a:t>
            </a:r>
          </a:p>
          <a:p>
            <a:pPr marL="127215" indent="-127215" defTabSz="176341">
              <a:spcBef>
                <a:spcPts val="900"/>
              </a:spcBef>
              <a:defRPr sz="1944">
                <a:latin typeface="Times New Roman"/>
                <a:ea typeface="Times New Roman"/>
                <a:cs typeface="Times New Roman"/>
                <a:sym typeface="Times New Roman"/>
              </a:defRPr>
            </a:pPr>
            <a:r>
              <a:t>Predator states: let us look for a moment at the DRC…</a:t>
            </a:r>
          </a:p>
        </p:txBody>
      </p:sp>
      <p:sp>
        <p:nvSpPr>
          <p:cNvPr id="16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16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7" y="6240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7006668"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410"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413"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Stagecoach of Society III</a:t>
            </a:r>
          </a:p>
        </p:txBody>
      </p:sp>
      <p:sp>
        <p:nvSpPr>
          <p:cNvPr id="416"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uFill>
                  <a:solidFill>
                    <a:srgbClr val="000000"/>
                  </a:solidFill>
                </a:uFill>
              </a:defRPr>
            </a:lvl1pPr>
          </a:lstStyle>
          <a:p>
            <a:pPr/>
            <a:r>
              <a:t>The Limit of Human Felicity I</a:t>
            </a:r>
          </a:p>
        </p:txBody>
      </p:sp>
      <p:sp>
        <p:nvSpPr>
          <p:cNvPr id="419"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422"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2. The View from 3000: Themes &amp; Big Ideas"/>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425" name="Science reaches critical mass and from it springs engineering—all of the engineering subdisciplines, including the management of human resources and of organizations. From a liberal political order spring national and then the global market economy. And "/>
          <p:cNvSpPr txBox="1"/>
          <p:nvPr>
            <p:ph type="body" idx="4294967295"/>
          </p:nvPr>
        </p:nvSpPr>
        <p:spPr>
          <a:xfrm>
            <a:off x="277663" y="1267120"/>
            <a:ext cx="8572501" cy="5397505"/>
          </a:xfrm>
          <a:prstGeom prst="rect">
            <a:avLst/>
          </a:prstGeom>
        </p:spPr>
        <p:txBody>
          <a:bodyPr lIns="45718" tIns="45718" rIns="45718" bIns="45718" anchor="t"/>
          <a:lstStyle/>
          <a:p>
            <a:pPr marL="0" indent="0" defTabSz="379474">
              <a:spcBef>
                <a:spcPts val="900"/>
              </a:spcBef>
              <a:buSzTx/>
              <a:buNone/>
              <a:defRPr b="1" sz="1900">
                <a:uFill>
                  <a:solidFill>
                    <a:srgbClr val="000000"/>
                  </a:solidFill>
                </a:uFill>
                <a:latin typeface="+mj-lt"/>
                <a:ea typeface="+mj-ea"/>
                <a:cs typeface="+mj-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Measuring Growth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428" name="What are my estimates of the rate of growth of economically-useful human knowledge over 1-1500, 1500-1800, 1800-1870, and 1870-2000?…"/>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What Is the Key Factor in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431" name="Yes, many things contributed. But suppose you have to pick just one"/>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What Are the Four Factors That I See as Making for the Explosion of Wealth in the 20th Century?"/>
          <p:cNvSpPr txBox="1"/>
          <p:nvPr>
            <p:ph type="title" idx="4294967295"/>
          </p:nvPr>
        </p:nvSpPr>
        <p:spPr>
          <a:xfrm>
            <a:off x="277663" y="-3"/>
            <a:ext cx="8572501" cy="1267128"/>
          </a:xfrm>
          <a:prstGeom prst="rect">
            <a:avLst/>
          </a:prstGeom>
        </p:spPr>
        <p:txBody>
          <a:bodyPr lIns="45718" tIns="45718" rIns="45718" bIns="45718"/>
          <a:lstStyle>
            <a:lvl1pPr defTabSz="219453">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434" name="Yes, there are many, many more things that contributed. But suppose you have to pick just four:"/>
          <p:cNvSpPr txBox="1"/>
          <p:nvPr>
            <p:ph type="body" idx="4294967295"/>
          </p:nvPr>
        </p:nvSpPr>
        <p:spPr>
          <a:xfrm>
            <a:off x="277663" y="1267120"/>
            <a:ext cx="8572501" cy="5397505"/>
          </a:xfrm>
          <a:prstGeom prst="rect">
            <a:avLst/>
          </a:prstGeom>
        </p:spPr>
        <p:txBody>
          <a:bodyPr lIns="45718" tIns="45718" rIns="45718" bIns="45718" anchor="t"/>
          <a:lstStyle>
            <a:lvl1pPr marL="0" indent="0" defTabSz="457200">
              <a:spcBef>
                <a:spcPts val="1200"/>
              </a:spcBef>
              <a:buSzTx/>
              <a:buNone/>
              <a:defRPr b="1">
                <a:uFill>
                  <a:solidFill>
                    <a:srgbClr val="000000"/>
                  </a:solidFill>
                </a:uFill>
                <a:latin typeface="+mj-lt"/>
                <a:ea typeface="+mj-ea"/>
                <a:cs typeface="+mj-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Demography II"/>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437" name="What is the principal cause of the demographic transition?…"/>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Present at the Creation"/>
          <p:cNvSpPr txBox="1"/>
          <p:nvPr>
            <p:ph type="title"/>
          </p:nvPr>
        </p:nvSpPr>
        <p:spPr>
          <a:xfrm>
            <a:off x="124795" y="-1"/>
            <a:ext cx="8890001" cy="1261271"/>
          </a:xfrm>
          <a:prstGeom prst="rect">
            <a:avLst/>
          </a:prstGeom>
        </p:spPr>
        <p:txBody>
          <a:bodyPr/>
          <a:lstStyle>
            <a:lvl1pPr defTabSz="222198">
              <a:defRPr sz="3888"/>
            </a:lvl1pPr>
          </a:lstStyle>
          <a:p>
            <a:pPr/>
            <a:r>
              <a:t>Developmental States and Embedded Autonomy</a:t>
            </a:r>
          </a:p>
        </p:txBody>
      </p:sp>
      <p:sp>
        <p:nvSpPr>
          <p:cNvPr id="17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Post-WWII Japan:</a:t>
            </a:r>
          </a:p>
          <a:p>
            <a:pPr marL="135068" indent="-135068" defTabSz="187226">
              <a:spcBef>
                <a:spcPts val="1000"/>
              </a:spcBef>
              <a:defRPr sz="2064">
                <a:latin typeface="Times New Roman"/>
                <a:ea typeface="Times New Roman"/>
                <a:cs typeface="Times New Roman"/>
                <a:sym typeface="Times New Roman"/>
              </a:defRPr>
            </a:pPr>
            <a:r>
              <a:t>“Powerful, talented, and prestige-laden bureaucracy…" </a:t>
            </a:r>
          </a:p>
          <a:p>
            <a:pPr marL="135068" indent="-135068" defTabSz="187226">
              <a:spcBef>
                <a:spcPts val="1000"/>
              </a:spcBef>
              <a:defRPr sz="2064">
                <a:latin typeface="Times New Roman"/>
                <a:ea typeface="Times New Roman"/>
                <a:cs typeface="Times New Roman"/>
                <a:sym typeface="Times New Roman"/>
              </a:defRPr>
            </a:pPr>
            <a:r>
              <a:t>Social network-based career strategies</a:t>
            </a:r>
          </a:p>
          <a:p>
            <a:pPr marL="135068" indent="-135068" defTabSz="187226">
              <a:spcBef>
                <a:spcPts val="1000"/>
              </a:spcBef>
              <a:defRPr sz="2064">
                <a:latin typeface="Times New Roman"/>
                <a:ea typeface="Times New Roman"/>
                <a:cs typeface="Times New Roman"/>
                <a:sym typeface="Times New Roman"/>
              </a:defRPr>
            </a:pPr>
            <a:r>
              <a:t>Relative autonomy of the bureaucracy</a:t>
            </a:r>
          </a:p>
          <a:p>
            <a:pPr lvl="1" marL="337671" indent="-135068" defTabSz="187226">
              <a:spcBef>
                <a:spcPts val="1000"/>
              </a:spcBef>
              <a:defRPr sz="2064">
                <a:latin typeface="Times New Roman"/>
                <a:ea typeface="Times New Roman"/>
                <a:cs typeface="Times New Roman"/>
                <a:sym typeface="Times New Roman"/>
              </a:defRPr>
            </a:pPr>
            <a:r>
              <a:t>Individual success springs from advancing societal goal: rich country—(once) strong army</a:t>
            </a:r>
          </a:p>
          <a:p>
            <a:pPr lvl="1" marL="337671" indent="-135068" defTabSz="187226">
              <a:spcBef>
                <a:spcPts val="1000"/>
              </a:spcBef>
              <a:defRPr sz="2064">
                <a:latin typeface="Times New Roman"/>
                <a:ea typeface="Times New Roman"/>
                <a:cs typeface="Times New Roman"/>
                <a:sym typeface="Times New Roman"/>
              </a:defRPr>
            </a:pPr>
            <a:r>
              <a:t>Bureaucracy needs to be </a:t>
            </a:r>
            <a:r>
              <a:rPr i="1"/>
              <a:t>embedded</a:t>
            </a:r>
            <a:r>
              <a:t> in society—so that it understands it and help build it up—but </a:t>
            </a:r>
            <a:r>
              <a:rPr i="1"/>
              <a:t>autonomous—</a:t>
            </a:r>
            <a:r>
              <a:t>so that it is not under the control of parasitic hereditary elites—and </a:t>
            </a:r>
            <a:r>
              <a:rPr i="1"/>
              <a:t>mission-oriented</a:t>
            </a:r>
            <a:endParaRPr i="1"/>
          </a:p>
          <a:p>
            <a:pPr lvl="1" marL="337671" indent="-135068" defTabSz="187226">
              <a:spcBef>
                <a:spcPts val="1000"/>
              </a:spcBef>
              <a:defRPr sz="2064">
                <a:latin typeface="Times New Roman"/>
                <a:ea typeface="Times New Roman"/>
                <a:cs typeface="Times New Roman"/>
                <a:sym typeface="Times New Roman"/>
              </a:defRPr>
            </a:pPr>
            <a:r>
              <a:t>How is this different from Stalinist bureaucracy? Using rather than destroying the market; connecting rather than atomizing society</a:t>
            </a:r>
          </a:p>
          <a:p>
            <a:pPr marL="135068" indent="-135068" defTabSz="187226">
              <a:spcBef>
                <a:spcPts val="1000"/>
              </a:spcBef>
              <a:defRPr sz="2064">
                <a:latin typeface="Times New Roman"/>
                <a:ea typeface="Times New Roman"/>
                <a:cs typeface="Times New Roman"/>
                <a:sym typeface="Times New Roman"/>
              </a:defRPr>
            </a:pPr>
            <a:r>
              <a:t>south Korea and post-WWII Taiwan</a:t>
            </a:r>
          </a:p>
        </p:txBody>
      </p:sp>
      <p:sp>
        <p:nvSpPr>
          <p:cNvPr id="17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5:20</a:t>
            </a:r>
          </a:p>
        </p:txBody>
      </p:sp>
      <p:pic>
        <p:nvPicPr>
          <p:cNvPr id="17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40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809997"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Feminism"/>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440" name="How many pregnancies do we think Abigail Smith Adams had between when she was 20 and 34?…"/>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Empowered Tyrannies II"/>
          <p:cNvSpPr txBox="1"/>
          <p:nvPr>
            <p:ph type="title" idx="4294967295"/>
          </p:nvPr>
        </p:nvSpPr>
        <p:spPr>
          <a:xfrm>
            <a:off x="277663" y="-3"/>
            <a:ext cx="8572501" cy="1267128"/>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443" name="How many world leaders are members of the 10-million club?…"/>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Inclusion and Hierarchy Attenuation"/>
          <p:cNvSpPr txBox="1"/>
          <p:nvPr>
            <p:ph type="title" idx="4294967295"/>
          </p:nvPr>
        </p:nvSpPr>
        <p:spPr>
          <a:xfrm>
            <a:off x="277663" y="-3"/>
            <a:ext cx="8572501" cy="1267128"/>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446" name="At the start of the 1970s, future President Ronald Reagan said that diplomats from Tanzania appeared uncomfortabl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Economic Mismanagement and Insecurity II"/>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449" name="According to Karl Polanyi, what rights does the market economy respect?…"/>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uFill>
                  <a:solidFill>
                    <a:srgbClr val="000000"/>
                  </a:solidFill>
                </a:uFill>
              </a:defRPr>
            </a:lvl1pPr>
          </a:lstStyle>
          <a:p>
            <a:pPr/>
            <a:r>
              <a:t>Review: The Watershed: 1870 as an Inflection Point</a:t>
            </a:r>
          </a:p>
        </p:txBody>
      </p:sp>
      <p:sp>
        <p:nvSpPr>
          <p:cNvPr id="452" name="This course covers the history of the long twentieth century, beginning in 1870 and ending in 2016:…"/>
          <p:cNvSpPr txBox="1"/>
          <p:nvPr>
            <p:ph type="body" idx="4294967295"/>
          </p:nvPr>
        </p:nvSpPr>
        <p:spPr>
          <a:xfrm>
            <a:off x="277662" y="1267120"/>
            <a:ext cx="6000170"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453" name="Image" descr="Image"/>
          <p:cNvPicPr>
            <a:picLocks noChangeAspect="1"/>
          </p:cNvPicPr>
          <p:nvPr/>
        </p:nvPicPr>
        <p:blipFill>
          <a:blip r:embed="rId2">
            <a:extLst/>
          </a:blip>
          <a:stretch>
            <a:fillRect/>
          </a:stretch>
        </p:blipFill>
        <p:spPr>
          <a:xfrm>
            <a:off x="6277831" y="1267123"/>
            <a:ext cx="2572334" cy="5397502"/>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456"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459"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Before 1870, Ideas Growth Not Fast Enough</a:t>
            </a:r>
          </a:p>
        </p:txBody>
      </p:sp>
      <p:sp>
        <p:nvSpPr>
          <p:cNvPr id="462"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29184">
              <a:spcBef>
                <a:spcPts val="800"/>
              </a:spcBef>
              <a:buSzTx/>
              <a:buNone/>
              <a:defRPr b="1" sz="1700">
                <a:uFill>
                  <a:solidFill>
                    <a:srgbClr val="000000"/>
                  </a:solidFill>
                </a:uFill>
                <a:latin typeface="+mj-lt"/>
                <a:ea typeface="+mj-ea"/>
                <a:cs typeface="+mj-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1</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 3.5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4.75</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9</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1870: 16</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2020: 421</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Growth Rates:</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-8000 to 1500: 0.02%/year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1500 to 1800: 0.2%/year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1800 to 1870: 0.8%/year</a:t>
            </a:r>
          </a:p>
          <a:p>
            <a:pPr lvl="1" marL="502437"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 1870 to 2020: 2.3%/year</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465"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mj-lt"/>
                <a:ea typeface="+mj-ea"/>
                <a:cs typeface="+mj-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466" name="Image" descr="Image"/>
          <p:cNvPicPr>
            <a:picLocks noChangeAspect="1"/>
          </p:cNvPicPr>
          <p:nvPr/>
        </p:nvPicPr>
        <p:blipFill>
          <a:blip r:embed="rId2">
            <a:extLst/>
          </a:blip>
          <a:stretch>
            <a:fillRect/>
          </a:stretch>
        </p:blipFill>
        <p:spPr>
          <a:xfrm>
            <a:off x="5009086" y="1267123"/>
            <a:ext cx="3841080" cy="5397502"/>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Preview: Next Time"/>
          <p:cNvSpPr txBox="1"/>
          <p:nvPr>
            <p:ph type="title" idx="4294967295"/>
          </p:nvPr>
        </p:nvSpPr>
        <p:spPr>
          <a:xfrm>
            <a:off x="277663" y="-3"/>
            <a:ext cx="8572501" cy="1267128"/>
          </a:xfrm>
          <a:prstGeom prst="rect">
            <a:avLst/>
          </a:prstGeom>
        </p:spPr>
        <p:txBody>
          <a:bodyPr lIns="45718" tIns="45718" rIns="45718" bIns="45718"/>
          <a:lstStyle>
            <a:lvl1pPr defTabSz="361188">
              <a:defRPr sz="4700">
                <a:solidFill>
                  <a:srgbClr val="000080"/>
                </a:solidFill>
                <a:uFill>
                  <a:solidFill>
                    <a:srgbClr val="000000"/>
                  </a:solidFill>
                </a:uFill>
              </a:defRPr>
            </a:lvl1pPr>
          </a:lstStyle>
          <a:p>
            <a:pPr/>
            <a:r>
              <a:t>Worldwide: The Broad Sweep</a:t>
            </a:r>
          </a:p>
        </p:txBody>
      </p:sp>
      <p:sp>
        <p:nvSpPr>
          <p:cNvPr id="469"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Post-1870 is the miracle:</a:t>
            </a:r>
          </a:p>
        </p:txBody>
      </p:sp>
      <p:pic>
        <p:nvPicPr>
          <p:cNvPr id="470" name="Image" descr="Image"/>
          <p:cNvPicPr>
            <a:picLocks noChangeAspect="1"/>
          </p:cNvPicPr>
          <p:nvPr/>
        </p:nvPicPr>
        <p:blipFill>
          <a:blip r:embed="rId2">
            <a:extLst/>
          </a:blip>
          <a:stretch>
            <a:fillRect/>
          </a:stretch>
        </p:blipFill>
        <p:spPr>
          <a:xfrm>
            <a:off x="277662" y="1767706"/>
            <a:ext cx="8572502" cy="431612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Present at the Creation"/>
          <p:cNvSpPr txBox="1"/>
          <p:nvPr>
            <p:ph type="title"/>
          </p:nvPr>
        </p:nvSpPr>
        <p:spPr>
          <a:xfrm>
            <a:off x="124795" y="-1"/>
            <a:ext cx="8890001" cy="1261271"/>
          </a:xfrm>
          <a:prstGeom prst="rect">
            <a:avLst/>
          </a:prstGeom>
        </p:spPr>
        <p:txBody>
          <a:bodyPr/>
          <a:lstStyle>
            <a:lvl1pPr defTabSz="222198">
              <a:defRPr sz="3888"/>
            </a:lvl1pPr>
          </a:lstStyle>
          <a:p>
            <a:pPr/>
            <a:r>
              <a:t>Developmental States and Embedded Autonomy II</a:t>
            </a:r>
          </a:p>
        </p:txBody>
      </p:sp>
      <p:sp>
        <p:nvSpPr>
          <p:cNvPr id="17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Post-Deng Xiaoping China:</a:t>
            </a:r>
          </a:p>
          <a:p>
            <a:pPr marL="120933" indent="-120933" defTabSz="167632">
              <a:spcBef>
                <a:spcPts val="900"/>
              </a:spcBef>
              <a:defRPr sz="1848">
                <a:latin typeface="Times New Roman"/>
                <a:ea typeface="Times New Roman"/>
                <a:cs typeface="Times New Roman"/>
                <a:sym typeface="Times New Roman"/>
              </a:defRPr>
            </a:pPr>
            <a:r>
              <a:t>Deng Xiaoping had been a highly-competent Maoist cadre and fixer… </a:t>
            </a:r>
          </a:p>
          <a:p>
            <a:pPr marL="120933" indent="-120933" defTabSz="167632">
              <a:spcBef>
                <a:spcPts val="900"/>
              </a:spcBef>
              <a:defRPr sz="1848">
                <a:latin typeface="Times New Roman"/>
                <a:ea typeface="Times New Roman"/>
                <a:cs typeface="Times New Roman"/>
                <a:sym typeface="Times New Roman"/>
              </a:defRPr>
            </a:pPr>
            <a:r>
              <a:t>Great Leap Forward and subsequent famine pushed him over the edge…</a:t>
            </a:r>
          </a:p>
          <a:p>
            <a:pPr marL="120933" indent="-120933" defTabSz="167632">
              <a:spcBef>
                <a:spcPts val="900"/>
              </a:spcBef>
              <a:defRPr sz="1848">
                <a:latin typeface="Times New Roman"/>
                <a:ea typeface="Times New Roman"/>
                <a:cs typeface="Times New Roman"/>
                <a:sym typeface="Times New Roman"/>
              </a:defRPr>
            </a:pPr>
            <a:r>
              <a:t>But Mao returned in the Great Proletarian Cultural Revolution…</a:t>
            </a:r>
          </a:p>
          <a:p>
            <a:pPr marL="120933" indent="-120933" defTabSz="167632">
              <a:spcBef>
                <a:spcPts val="900"/>
              </a:spcBef>
              <a:defRPr sz="1848">
                <a:latin typeface="Times New Roman"/>
                <a:ea typeface="Times New Roman"/>
                <a:cs typeface="Times New Roman"/>
                <a:sym typeface="Times New Roman"/>
              </a:defRPr>
            </a:pPr>
            <a:r>
              <a:t>In the aftermath, CCP “let’s not do that again”</a:t>
            </a:r>
          </a:p>
          <a:p>
            <a:pPr marL="120933" indent="-120933" defTabSz="167632">
              <a:spcBef>
                <a:spcPts val="900"/>
              </a:spcBef>
              <a:defRPr sz="1848">
                <a:latin typeface="Times New Roman"/>
                <a:ea typeface="Times New Roman"/>
                <a:cs typeface="Times New Roman"/>
                <a:sym typeface="Times New Roman"/>
              </a:defRPr>
            </a:pPr>
            <a:r>
              <a:t>Deng as paramount, with a mandate to prevent future “cults of personality” and entrench collective leadership</a:t>
            </a:r>
          </a:p>
          <a:p>
            <a:pPr lvl="1" marL="302333" indent="-120933" defTabSz="167632">
              <a:spcBef>
                <a:spcPts val="900"/>
              </a:spcBef>
              <a:defRPr sz="1848">
                <a:latin typeface="Times New Roman"/>
                <a:ea typeface="Times New Roman"/>
                <a:cs typeface="Times New Roman"/>
                <a:sym typeface="Times New Roman"/>
              </a:defRPr>
            </a:pPr>
            <a:r>
              <a:t>“It does not matter whether a cat is black [red?] or white, what matters is whether it catches mice!”</a:t>
            </a:r>
          </a:p>
          <a:p>
            <a:pPr marL="120933" indent="-120933" defTabSz="167632">
              <a:spcBef>
                <a:spcPts val="900"/>
              </a:spcBef>
              <a:defRPr sz="1848">
                <a:latin typeface="Times New Roman"/>
                <a:ea typeface="Times New Roman"/>
                <a:cs typeface="Times New Roman"/>
                <a:sym typeface="Times New Roman"/>
              </a:defRPr>
            </a:pPr>
            <a:r>
              <a:t>And so began the path to China’s current system:</a:t>
            </a:r>
          </a:p>
          <a:p>
            <a:pPr lvl="1" marL="302333" indent="-120933" defTabSz="167632">
              <a:spcBef>
                <a:spcPts val="900"/>
              </a:spcBef>
              <a:defRPr sz="1848">
                <a:latin typeface="Times New Roman"/>
                <a:ea typeface="Times New Roman"/>
                <a:cs typeface="Times New Roman"/>
                <a:sym typeface="Times New Roman"/>
              </a:defRPr>
            </a:pPr>
            <a:r>
              <a:t>Socialism with Chinese characteristics?</a:t>
            </a:r>
          </a:p>
          <a:p>
            <a:pPr lvl="1" marL="302333" indent="-120933" defTabSz="167632">
              <a:spcBef>
                <a:spcPts val="900"/>
              </a:spcBef>
              <a:defRPr sz="1848">
                <a:latin typeface="Times New Roman"/>
                <a:ea typeface="Times New Roman"/>
                <a:cs typeface="Times New Roman"/>
                <a:sym typeface="Times New Roman"/>
              </a:defRPr>
            </a:pPr>
            <a:r>
              <a:t>Rectify names: state capitalism with Chinese characteristics and some utopian egalitarian aspirations</a:t>
            </a:r>
          </a:p>
        </p:txBody>
      </p:sp>
      <p:sp>
        <p:nvSpPr>
          <p:cNvPr id="18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8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223"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8746666"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1"/>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473" name="On to Chapter 3: Globalizing the World, 1870-1914 (&amp; Eichengreen, 1&amp;2):…"/>
          <p:cNvSpPr txBox="1"/>
          <p:nvPr>
            <p:ph type="body" sz="quarter" idx="4294967295"/>
          </p:nvPr>
        </p:nvSpPr>
        <p:spPr>
          <a:xfrm>
            <a:off x="277663" y="1267123"/>
            <a:ext cx="8572501" cy="1191671"/>
          </a:xfrm>
          <a:prstGeom prst="rect">
            <a:avLst/>
          </a:prstGeom>
        </p:spPr>
        <p:txBody>
          <a:bodyPr lIns="45718" tIns="45718" rIns="45718" bIns="45718" anchor="t"/>
          <a:lstStyle>
            <a:lvl1pPr marL="0" indent="0" defTabSz="429768">
              <a:spcBef>
                <a:spcPts val="0"/>
              </a:spcBef>
              <a:buSzTx/>
              <a:buNone/>
              <a:defRPr b="1" sz="2200">
                <a:uFill>
                  <a:solidFill>
                    <a:srgbClr val="000000"/>
                  </a:solidFill>
                </a:uFill>
                <a:latin typeface="+mj-lt"/>
                <a:ea typeface="+mj-ea"/>
                <a:cs typeface="+mj-cs"/>
                <a:sym typeface="Helvetica"/>
              </a:defRPr>
            </a:lvl1pPr>
          </a:lstStyle>
          <a:p>
            <a:pPr/>
            <a:r>
              <a:t>800, 1500, 1770, or 1870?:</a:t>
            </a:r>
          </a:p>
        </p:txBody>
      </p:sp>
      <p:pic>
        <p:nvPicPr>
          <p:cNvPr id="474" name="Image" descr="Image"/>
          <p:cNvPicPr>
            <a:picLocks noChangeAspect="1"/>
          </p:cNvPicPr>
          <p:nvPr/>
        </p:nvPicPr>
        <p:blipFill>
          <a:blip r:embed="rId2">
            <a:extLst/>
          </a:blip>
          <a:stretch>
            <a:fillRect/>
          </a:stretch>
        </p:blipFill>
        <p:spPr>
          <a:xfrm>
            <a:off x="277662" y="1847151"/>
            <a:ext cx="8572502" cy="3760332"/>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477"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478" name="Image" descr="Image"/>
          <p:cNvPicPr>
            <a:picLocks noChangeAspect="1"/>
          </p:cNvPicPr>
          <p:nvPr/>
        </p:nvPicPr>
        <p:blipFill>
          <a:blip r:embed="rId2">
            <a:extLst/>
          </a:blip>
          <a:stretch>
            <a:fillRect/>
          </a:stretch>
        </p:blipFill>
        <p:spPr>
          <a:xfrm>
            <a:off x="5662915" y="1267123"/>
            <a:ext cx="3187251" cy="5397502"/>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481" name="This course covers the history of the long twentieth century, beginning in 1870 and ending in 2016:…"/>
          <p:cNvSpPr txBox="1"/>
          <p:nvPr>
            <p:ph type="body" sz="half" idx="4294967295"/>
          </p:nvPr>
        </p:nvSpPr>
        <p:spPr>
          <a:xfrm>
            <a:off x="277663" y="1267120"/>
            <a:ext cx="4468522"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482" name="Image" descr="Image"/>
          <p:cNvPicPr>
            <a:picLocks noChangeAspect="1"/>
          </p:cNvPicPr>
          <p:nvPr/>
        </p:nvPicPr>
        <p:blipFill>
          <a:blip r:embed="rId2">
            <a:extLst/>
          </a:blip>
          <a:srcRect l="0" t="0" r="0" b="12133"/>
          <a:stretch>
            <a:fillRect/>
          </a:stretch>
        </p:blipFill>
        <p:spPr>
          <a:xfrm>
            <a:off x="4746185" y="1267122"/>
            <a:ext cx="4103981" cy="5397400"/>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1. My Grand Narrative"/>
          <p:cNvSpPr txBox="1"/>
          <p:nvPr>
            <p:ph type="title" idx="4294967295"/>
          </p:nvPr>
        </p:nvSpPr>
        <p:spPr>
          <a:xfrm>
            <a:off x="277663" y="-3"/>
            <a:ext cx="8572501" cy="1267128"/>
          </a:xfrm>
          <a:prstGeom prst="rect">
            <a:avLst/>
          </a:prstGeom>
        </p:spPr>
        <p:txBody>
          <a:bodyPr lIns="45718" tIns="45718" rIns="45718" bIns="45718"/>
          <a:lstStyle>
            <a:lvl1pPr defTabSz="397763">
              <a:defRPr sz="5200">
                <a:uFill>
                  <a:solidFill>
                    <a:srgbClr val="000000"/>
                  </a:solidFill>
                </a:uFill>
              </a:defRPr>
            </a:lvl1pPr>
          </a:lstStyle>
          <a:p>
            <a:pPr/>
            <a:r>
              <a:t>Review: Political Economy</a:t>
            </a:r>
          </a:p>
        </p:txBody>
      </p:sp>
      <p:sp>
        <p:nvSpPr>
          <p:cNvPr id="485" name="This course covers the history of the long twentieth century, beginning in 1870 and ending in 2016:…"/>
          <p:cNvSpPr txBox="1"/>
          <p:nvPr>
            <p:ph type="body" idx="4294967295"/>
          </p:nvPr>
        </p:nvSpPr>
        <p:spPr>
          <a:xfrm>
            <a:off x="277663" y="1267120"/>
            <a:ext cx="5280393" cy="539750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486" name="Image" descr="Image"/>
          <p:cNvPicPr>
            <a:picLocks noChangeAspect="1"/>
          </p:cNvPicPr>
          <p:nvPr/>
        </p:nvPicPr>
        <p:blipFill>
          <a:blip r:embed="rId2">
            <a:extLst/>
          </a:blip>
          <a:stretch>
            <a:fillRect/>
          </a:stretch>
        </p:blipFill>
        <p:spPr>
          <a:xfrm>
            <a:off x="5558054" y="1267123"/>
            <a:ext cx="3292111" cy="3144811"/>
          </a:xfrm>
          <a:prstGeom prst="rect">
            <a:avLst/>
          </a:prstGeom>
          <a:ln w="12700">
            <a:miter lim="400000"/>
          </a:ln>
        </p:spPr>
      </p:pic>
      <p:pic>
        <p:nvPicPr>
          <p:cNvPr id="487" name="Image" descr="Image"/>
          <p:cNvPicPr>
            <a:picLocks noChangeAspect="1"/>
          </p:cNvPicPr>
          <p:nvPr/>
        </p:nvPicPr>
        <p:blipFill>
          <a:blip r:embed="rId3">
            <a:extLst/>
          </a:blip>
          <a:stretch>
            <a:fillRect/>
          </a:stretch>
        </p:blipFill>
        <p:spPr>
          <a:xfrm>
            <a:off x="5558054" y="4290505"/>
            <a:ext cx="3292111" cy="2374120"/>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490" name="This course covers the history of the long twentieth century, beginning in 1870 and ending in 2016:…"/>
          <p:cNvSpPr txBox="1"/>
          <p:nvPr>
            <p:ph type="body" idx="4294967295"/>
          </p:nvPr>
        </p:nvSpPr>
        <p:spPr>
          <a:xfrm>
            <a:off x="277662" y="1267120"/>
            <a:ext cx="5973667"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Fears of “democracy” among American founders: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51596" indent="-151596" defTabSz="288036">
              <a:spcBef>
                <a:spcPts val="700"/>
              </a:spcBef>
              <a:buSzPct val="100000"/>
              <a:defRPr b="1" sz="150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491" name="Image" descr="Image"/>
          <p:cNvPicPr>
            <a:picLocks noChangeAspect="1"/>
          </p:cNvPicPr>
          <p:nvPr/>
        </p:nvPicPr>
        <p:blipFill>
          <a:blip r:embed="rId2">
            <a:extLst/>
          </a:blip>
          <a:stretch>
            <a:fillRect/>
          </a:stretch>
        </p:blipFill>
        <p:spPr>
          <a:xfrm>
            <a:off x="6251326" y="1267123"/>
            <a:ext cx="2598840" cy="2638944"/>
          </a:xfrm>
          <a:prstGeom prst="rect">
            <a:avLst/>
          </a:prstGeom>
          <a:ln w="12700">
            <a:miter lim="400000"/>
          </a:ln>
        </p:spPr>
      </p:pic>
      <p:pic>
        <p:nvPicPr>
          <p:cNvPr id="492" name="Image" descr="Image"/>
          <p:cNvPicPr>
            <a:picLocks noChangeAspect="1"/>
          </p:cNvPicPr>
          <p:nvPr/>
        </p:nvPicPr>
        <p:blipFill>
          <a:blip r:embed="rId3">
            <a:extLst/>
          </a:blip>
          <a:stretch>
            <a:fillRect/>
          </a:stretch>
        </p:blipFill>
        <p:spPr>
          <a:xfrm>
            <a:off x="6251326" y="3888168"/>
            <a:ext cx="2598840" cy="2776457"/>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Franchise Restricted to the Rich Could Not Maintain Itself</a:t>
            </a:r>
          </a:p>
        </p:txBody>
      </p:sp>
      <p:sp>
        <p:nvSpPr>
          <p:cNvPr id="495" name="This course covers the history of the long twentieth century, beginning in 1870 and ending in 2016:…"/>
          <p:cNvSpPr txBox="1"/>
          <p:nvPr>
            <p:ph type="body" idx="4294967295"/>
          </p:nvPr>
        </p:nvSpPr>
        <p:spPr>
          <a:xfrm>
            <a:off x="277662" y="1267120"/>
            <a:ext cx="5074473" cy="5397505"/>
          </a:xfrm>
          <a:prstGeom prst="rect">
            <a:avLst/>
          </a:prstGeom>
        </p:spPr>
        <p:txBody>
          <a:bodyPr lIns="45718" tIns="45718" rIns="45718" bIns="45718" anchor="t"/>
          <a:lstStyle/>
          <a:p>
            <a:pPr marL="0" indent="0" defTabSz="306324">
              <a:spcBef>
                <a:spcPts val="800"/>
              </a:spcBef>
              <a:buSzTx/>
              <a:buNone/>
              <a:defRPr b="1" sz="2000">
                <a:uFill>
                  <a:solidFill>
                    <a:srgbClr val="000000"/>
                  </a:solidFill>
                </a:uFill>
                <a:latin typeface="+mj-lt"/>
                <a:ea typeface="+mj-ea"/>
                <a:cs typeface="+mj-cs"/>
                <a:sym typeface="Helvetica"/>
              </a:defRPr>
            </a:pPr>
            <a:r>
              <a:t>The dynamic of franchise extension</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2" indent="-161223" defTabSz="306324">
              <a:spcBef>
                <a:spcPts val="800"/>
              </a:spcBef>
              <a:buSzPct val="100000"/>
              <a:defRPr sz="1600">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2" indent="-161222" defTabSz="306324">
              <a:spcBef>
                <a:spcPts val="800"/>
              </a:spcBef>
              <a:buSzPct val="100000"/>
              <a:defRPr sz="1600">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496" name="Image" descr="Image"/>
          <p:cNvPicPr>
            <a:picLocks noChangeAspect="1"/>
          </p:cNvPicPr>
          <p:nvPr/>
        </p:nvPicPr>
        <p:blipFill>
          <a:blip r:embed="rId2">
            <a:extLst/>
          </a:blip>
          <a:stretch>
            <a:fillRect/>
          </a:stretch>
        </p:blipFill>
        <p:spPr>
          <a:xfrm>
            <a:off x="5352134" y="1267123"/>
            <a:ext cx="3498032" cy="2741916"/>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Society’s Revenge</a:t>
            </a:r>
          </a:p>
        </p:txBody>
      </p:sp>
      <p:sp>
        <p:nvSpPr>
          <p:cNvPr id="499" name="This course covers the history of the long twentieth century, beginning in 1870 and ending in 2016:…"/>
          <p:cNvSpPr txBox="1"/>
          <p:nvPr>
            <p:ph type="body" idx="4294967295"/>
          </p:nvPr>
        </p:nvSpPr>
        <p:spPr>
          <a:xfrm>
            <a:off x="277662" y="1267120"/>
            <a:ext cx="5721875" cy="5397505"/>
          </a:xfrm>
          <a:prstGeom prst="rect">
            <a:avLst/>
          </a:prstGeom>
        </p:spPr>
        <p:txBody>
          <a:bodyPr lIns="45718" tIns="45718" rIns="45718" bIns="45718" anchor="t"/>
          <a:lstStyle/>
          <a:p>
            <a:pPr marL="0" indent="0" defTabSz="329184">
              <a:spcBef>
                <a:spcPts val="800"/>
              </a:spcBef>
              <a:buSzTx/>
              <a:buNone/>
              <a:defRPr b="1" sz="2100">
                <a:uFill>
                  <a:solidFill>
                    <a:srgbClr val="000000"/>
                  </a:solidFill>
                </a:uFill>
                <a:latin typeface="+mj-lt"/>
                <a:ea typeface="+mj-ea"/>
                <a:cs typeface="+mj-cs"/>
                <a:sym typeface="Helvetica"/>
              </a:defRPr>
            </a:pPr>
            <a:r>
              <a:t>Karl Polanyi</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3" indent="-173254" defTabSz="329184">
              <a:spcBef>
                <a:spcPts val="800"/>
              </a:spcBef>
              <a:buSzPct val="100000"/>
              <a:defRPr sz="1700">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3" indent="-173253" defTabSz="329184">
              <a:spcBef>
                <a:spcPts val="800"/>
              </a:spcBef>
              <a:buSzPct val="100000"/>
              <a:defRPr sz="1700">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500" name="Image" descr="Image"/>
          <p:cNvPicPr>
            <a:picLocks noChangeAspect="1"/>
          </p:cNvPicPr>
          <p:nvPr/>
        </p:nvPicPr>
        <p:blipFill>
          <a:blip r:embed="rId2">
            <a:extLst/>
          </a:blip>
          <a:stretch>
            <a:fillRect/>
          </a:stretch>
        </p:blipFill>
        <p:spPr>
          <a:xfrm>
            <a:off x="5999536" y="1267123"/>
            <a:ext cx="2850629" cy="2606290"/>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2" name="Image" descr="Image"/>
          <p:cNvPicPr>
            <a:picLocks noChangeAspect="1"/>
          </p:cNvPicPr>
          <p:nvPr/>
        </p:nvPicPr>
        <p:blipFill>
          <a:blip r:embed="rId2">
            <a:extLst/>
          </a:blip>
          <a:stretch>
            <a:fillRect/>
          </a:stretch>
        </p:blipFill>
        <p:spPr>
          <a:xfrm>
            <a:off x="5928597" y="2518267"/>
            <a:ext cx="2921569" cy="2216613"/>
          </a:xfrm>
          <a:prstGeom prst="rect">
            <a:avLst/>
          </a:prstGeom>
          <a:ln w="12700">
            <a:miter lim="400000"/>
          </a:ln>
        </p:spPr>
      </p:pic>
      <p:sp>
        <p:nvSpPr>
          <p:cNvPr id="50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504" name="This course covers the history of the long twentieth century, beginning in 1870 and ending in 2016:…"/>
          <p:cNvSpPr txBox="1"/>
          <p:nvPr>
            <p:ph type="body" idx="4294967295"/>
          </p:nvPr>
        </p:nvSpPr>
        <p:spPr>
          <a:xfrm>
            <a:off x="277662" y="1267120"/>
            <a:ext cx="4838255" cy="5397505"/>
          </a:xfrm>
          <a:prstGeom prst="rect">
            <a:avLst/>
          </a:prstGeom>
        </p:spPr>
        <p:txBody>
          <a:bodyPr lIns="45718" tIns="45718" rIns="45718" bIns="45718" anchor="t"/>
          <a:lstStyle/>
          <a:p>
            <a:pPr marL="0" indent="0" defTabSz="224026">
              <a:spcBef>
                <a:spcPts val="500"/>
              </a:spcBef>
              <a:buSzTx/>
              <a:buNone/>
              <a:defRPr b="1" sz="1400">
                <a:uFill>
                  <a:solidFill>
                    <a:srgbClr val="000000"/>
                  </a:solidFill>
                </a:uFill>
                <a:latin typeface="+mj-lt"/>
                <a:ea typeface="+mj-ea"/>
                <a:cs typeface="+mj-cs"/>
                <a:sym typeface="Helvetica"/>
              </a:defRPr>
            </a:pPr>
            <a:r>
              <a:t>Who shape my thought about the long 20th century—and how should, I think, shape yours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They are all deeply flawed…</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But they are also geniuses, each in his way…</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In historical order: Marx, Keynes, Hayek, Polanyi, Gellner</a:t>
            </a:r>
          </a:p>
          <a:p>
            <a:pPr marL="117908" indent="-117908" defTabSz="224026">
              <a:spcBef>
                <a:spcPts val="500"/>
              </a:spcBef>
              <a:buSzPct val="100000"/>
              <a:defRPr sz="1100">
                <a:uFill>
                  <a:solidFill>
                    <a:srgbClr val="000000"/>
                  </a:solidFill>
                </a:uFill>
                <a:latin typeface="Times New Roman"/>
                <a:ea typeface="Times New Roman"/>
                <a:cs typeface="Times New Roman"/>
                <a:sym typeface="Times New Roman"/>
              </a:defRPr>
            </a:pPr>
            <a:r>
              <a:t>The other three thinkers: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Keynes</a:t>
            </a:r>
            <a:r>
              <a:rPr b="0"/>
              <a:t>: All that we need to produce general prosperity is technical adjustments to our system. Then the kingdom of freedom and prosperity will be within our grasp—and our major problems will no longer be economic ones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Gellner</a:t>
            </a:r>
            <a:r>
              <a:rPr b="0"/>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8" indent="-117908" defTabSz="224026">
              <a:spcBef>
                <a:spcPts val="500"/>
              </a:spcBef>
              <a:buSzPct val="100000"/>
              <a:defRPr b="1" sz="1100">
                <a:uFill>
                  <a:solidFill>
                    <a:srgbClr val="000000"/>
                  </a:solidFill>
                </a:uFill>
                <a:latin typeface="Times New Roman"/>
                <a:ea typeface="Times New Roman"/>
                <a:cs typeface="Times New Roman"/>
                <a:sym typeface="Times New Roman"/>
              </a:defRPr>
            </a:pPr>
            <a:r>
              <a:t>Marx</a:t>
            </a:r>
            <a:r>
              <a:rPr b="0"/>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505" name="Image" descr="Image"/>
          <p:cNvPicPr>
            <a:picLocks noChangeAspect="1"/>
          </p:cNvPicPr>
          <p:nvPr/>
        </p:nvPicPr>
        <p:blipFill>
          <a:blip r:embed="rId3">
            <a:extLst/>
          </a:blip>
          <a:stretch>
            <a:fillRect/>
          </a:stretch>
        </p:blipFill>
        <p:spPr>
          <a:xfrm>
            <a:off x="5928597" y="1267123"/>
            <a:ext cx="2921569" cy="1208703"/>
          </a:xfrm>
          <a:prstGeom prst="rect">
            <a:avLst/>
          </a:prstGeom>
          <a:ln w="12700">
            <a:miter lim="400000"/>
          </a:ln>
        </p:spPr>
      </p:pic>
      <p:pic>
        <p:nvPicPr>
          <p:cNvPr id="506" name="Image" descr="Image"/>
          <p:cNvPicPr>
            <a:picLocks noChangeAspect="1"/>
          </p:cNvPicPr>
          <p:nvPr/>
        </p:nvPicPr>
        <p:blipFill>
          <a:blip r:embed="rId4">
            <a:extLst/>
          </a:blip>
          <a:stretch>
            <a:fillRect/>
          </a:stretch>
        </p:blipFill>
        <p:spPr>
          <a:xfrm>
            <a:off x="5928597" y="4591444"/>
            <a:ext cx="2921569" cy="2073181"/>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509" name="This course covers the history of the long twentieth century, beginning in 1870 and ending in 2016:…"/>
          <p:cNvSpPr txBox="1"/>
          <p:nvPr>
            <p:ph type="body" idx="4294967295"/>
          </p:nvPr>
        </p:nvSpPr>
        <p:spPr>
          <a:xfrm>
            <a:off x="277663" y="1267120"/>
            <a:ext cx="5724558" cy="5397505"/>
          </a:xfrm>
          <a:prstGeom prst="rect">
            <a:avLst/>
          </a:prstGeom>
        </p:spPr>
        <p:txBody>
          <a:bodyPr lIns="45718" tIns="45718" rIns="45718" bIns="45718" anchor="t"/>
          <a:lstStyle/>
          <a:p>
            <a:pPr marL="0" indent="0" defTabSz="393191">
              <a:spcBef>
                <a:spcPts val="1000"/>
              </a:spcBef>
              <a:buSzTx/>
              <a:buNone/>
              <a:defRPr b="1" sz="2500">
                <a:uFill>
                  <a:solidFill>
                    <a:srgbClr val="000000"/>
                  </a:solidFill>
                </a:uFill>
                <a:latin typeface="+mj-lt"/>
                <a:ea typeface="+mj-ea"/>
                <a:cs typeface="+mj-cs"/>
                <a:sym typeface="Helvetica"/>
              </a:defRPr>
            </a:pPr>
            <a:r>
              <a:t>Thumbnails on our first two:</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Hayek</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Only the market economy can use society’s knowledge.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2" indent="-206942" defTabSz="393191">
              <a:spcBef>
                <a:spcPts val="1000"/>
              </a:spcBef>
              <a:buSzPct val="100000"/>
              <a:defRPr b="1" sz="2000">
                <a:uFill>
                  <a:solidFill>
                    <a:srgbClr val="000000"/>
                  </a:solidFill>
                </a:uFill>
                <a:latin typeface="Times New Roman"/>
                <a:ea typeface="Times New Roman"/>
                <a:cs typeface="Times New Roman"/>
                <a:sym typeface="Times New Roman"/>
              </a:defRPr>
            </a:pPr>
            <a:r>
              <a:t>Polanyi</a:t>
            </a:r>
            <a:r>
              <a:rPr b="0"/>
              <a:t>: </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2" indent="-206942" defTabSz="393191">
              <a:spcBef>
                <a:spcPts val="1000"/>
              </a:spcBef>
              <a:buSzPct val="100000"/>
              <a:defRPr sz="2000">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510" name="Image" descr="Image"/>
          <p:cNvPicPr>
            <a:picLocks noChangeAspect="1"/>
          </p:cNvPicPr>
          <p:nvPr/>
        </p:nvPicPr>
        <p:blipFill>
          <a:blip r:embed="rId2">
            <a:extLst/>
          </a:blip>
          <a:stretch>
            <a:fillRect/>
          </a:stretch>
        </p:blipFill>
        <p:spPr>
          <a:xfrm>
            <a:off x="6002220" y="1267123"/>
            <a:ext cx="2847946" cy="2791213"/>
          </a:xfrm>
          <a:prstGeom prst="rect">
            <a:avLst/>
          </a:prstGeom>
          <a:ln w="12700">
            <a:miter lim="400000"/>
          </a:ln>
        </p:spPr>
      </p:pic>
      <p:pic>
        <p:nvPicPr>
          <p:cNvPr id="511" name="Image" descr="Image"/>
          <p:cNvPicPr>
            <a:picLocks noChangeAspect="1"/>
          </p:cNvPicPr>
          <p:nvPr/>
        </p:nvPicPr>
        <p:blipFill>
          <a:blip r:embed="rId3">
            <a:extLst/>
          </a:blip>
          <a:stretch>
            <a:fillRect/>
          </a:stretch>
        </p:blipFill>
        <p:spPr>
          <a:xfrm>
            <a:off x="5999536" y="4058334"/>
            <a:ext cx="2850629" cy="2606291"/>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1. My Grand Narrativ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514" name="This course covers the history of the long twentieth century, beginning in 1870 and ending in 2016:…"/>
          <p:cNvSpPr txBox="1"/>
          <p:nvPr>
            <p:ph type="body" idx="4294967295"/>
          </p:nvPr>
        </p:nvSpPr>
        <p:spPr>
          <a:xfrm>
            <a:off x="277662" y="1267120"/>
            <a:ext cx="5332033" cy="5397505"/>
          </a:xfrm>
          <a:prstGeom prst="rect">
            <a:avLst/>
          </a:prstGeom>
        </p:spPr>
        <p:txBody>
          <a:bodyPr lIns="45718" tIns="45718" rIns="45718" bIns="45718" anchor="t"/>
          <a:lstStyle/>
          <a:p>
            <a:pPr marL="0" indent="0" defTabSz="288036">
              <a:spcBef>
                <a:spcPts val="700"/>
              </a:spcBef>
              <a:buSzTx/>
              <a:buNone/>
              <a:defRPr b="1" sz="1800">
                <a:uFill>
                  <a:solidFill>
                    <a:srgbClr val="000000"/>
                  </a:solidFill>
                </a:uFill>
                <a:latin typeface="+mj-lt"/>
                <a:ea typeface="+mj-ea"/>
                <a:cs typeface="+mj-cs"/>
                <a:sym typeface="Helvetica"/>
              </a:defRPr>
            </a:pPr>
            <a:r>
              <a:t>Toqueville on the rich as “elder brothers” in 1848:</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515" name="Image" descr="Image"/>
          <p:cNvPicPr>
            <a:picLocks noChangeAspect="1"/>
          </p:cNvPicPr>
          <p:nvPr/>
        </p:nvPicPr>
        <p:blipFill>
          <a:blip r:embed="rId2">
            <a:extLst/>
          </a:blip>
          <a:stretch>
            <a:fillRect/>
          </a:stretch>
        </p:blipFill>
        <p:spPr>
          <a:xfrm>
            <a:off x="5609692" y="1267123"/>
            <a:ext cx="3240472" cy="53975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